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Roboto" charset="1" panose="02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18">
                <a:alpha val="7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Freeform 6" id="6" descr="preencoded.png"/>
          <p:cNvSpPr/>
          <p:nvPr/>
        </p:nvSpPr>
        <p:spPr>
          <a:xfrm flipH="false" flipV="false" rot="0">
            <a:off x="336649" y="1875979"/>
            <a:ext cx="6184552" cy="6535042"/>
          </a:xfrm>
          <a:custGeom>
            <a:avLst/>
            <a:gdLst/>
            <a:ahLst/>
            <a:cxnLst/>
            <a:rect r="r" b="b" t="t" l="l"/>
            <a:pathLst>
              <a:path h="6535042" w="6184552">
                <a:moveTo>
                  <a:pt x="0" y="0"/>
                </a:moveTo>
                <a:lnTo>
                  <a:pt x="6184552" y="0"/>
                </a:lnTo>
                <a:lnTo>
                  <a:pt x="6184552" y="6535042"/>
                </a:lnTo>
                <a:lnTo>
                  <a:pt x="0" y="6535042"/>
                </a:lnTo>
                <a:lnTo>
                  <a:pt x="0" y="0"/>
                </a:lnTo>
                <a:close/>
              </a:path>
            </a:pathLst>
          </a:custGeom>
          <a:blipFill>
            <a:blip r:embed="rId4"/>
            <a:stretch>
              <a:fillRect l="-6" t="0" r="-6" b="0"/>
            </a:stretch>
          </a:blipFill>
        </p:spPr>
      </p:sp>
      <p:sp>
        <p:nvSpPr>
          <p:cNvPr name="TextBox 7" id="7"/>
          <p:cNvSpPr txBox="true"/>
          <p:nvPr/>
        </p:nvSpPr>
        <p:spPr>
          <a:xfrm rot="0">
            <a:off x="7800529" y="909489"/>
            <a:ext cx="9544942" cy="3531543"/>
          </a:xfrm>
          <a:prstGeom prst="rect">
            <a:avLst/>
          </a:prstGeom>
        </p:spPr>
        <p:txBody>
          <a:bodyPr anchor="t" rtlCol="false" tIns="0" lIns="0" bIns="0" rIns="0">
            <a:spAutoFit/>
          </a:bodyPr>
          <a:lstStyle/>
          <a:p>
            <a:pPr algn="l">
              <a:lnSpc>
                <a:spcPts val="9125"/>
              </a:lnSpc>
            </a:pPr>
            <a:r>
              <a:rPr lang="en-US" sz="7312">
                <a:solidFill>
                  <a:srgbClr val="FFFFFF"/>
                </a:solidFill>
                <a:latin typeface="Roboto"/>
                <a:ea typeface="Roboto"/>
                <a:cs typeface="Roboto"/>
                <a:sym typeface="Roboto"/>
              </a:rPr>
              <a:t>Prompt Engineering: Unlocking the Power of Language Models</a:t>
            </a:r>
          </a:p>
        </p:txBody>
      </p:sp>
      <p:sp>
        <p:nvSpPr>
          <p:cNvPr name="TextBox 8" id="8"/>
          <p:cNvSpPr txBox="true"/>
          <p:nvPr/>
        </p:nvSpPr>
        <p:spPr>
          <a:xfrm rot="0">
            <a:off x="7800529" y="4759226"/>
            <a:ext cx="9544942" cy="3102769"/>
          </a:xfrm>
          <a:prstGeom prst="rect">
            <a:avLst/>
          </a:prstGeom>
        </p:spPr>
        <p:txBody>
          <a:bodyPr anchor="t" rtlCol="false" tIns="0" lIns="0" bIns="0" rIns="0">
            <a:spAutoFit/>
          </a:bodyPr>
          <a:lstStyle/>
          <a:p>
            <a:pPr algn="l">
              <a:lnSpc>
                <a:spcPts val="3374"/>
              </a:lnSpc>
            </a:pPr>
            <a:r>
              <a:rPr lang="en-US" sz="2062">
                <a:solidFill>
                  <a:srgbClr val="CFD0D8"/>
                </a:solidFill>
                <a:latin typeface="Roboto"/>
                <a:ea typeface="Roboto"/>
                <a:cs typeface="Roboto"/>
                <a:sym typeface="Roboto"/>
              </a:rPr>
              <a:t>Prompt engineering is the art of crafting effective prompts to harness the power of large language models and unleash their full potential. These advanced AI systems, capable of understanding and generating human-like text, can be directed to perform a wide range of tasks - from creative writing to task completion to problem-solving - through carefully designed prompts. Mastering prompt engineering is the key to unlocking the transformative capabilities of language models and driving innovation across industries.</a:t>
            </a:r>
          </a:p>
        </p:txBody>
      </p:sp>
      <p:sp>
        <p:nvSpPr>
          <p:cNvPr name="TextBox 9" id="9"/>
          <p:cNvSpPr txBox="true"/>
          <p:nvPr/>
        </p:nvSpPr>
        <p:spPr>
          <a:xfrm rot="0">
            <a:off x="7800529" y="8813006"/>
            <a:ext cx="9544942" cy="516731"/>
          </a:xfrm>
          <a:prstGeom prst="rect">
            <a:avLst/>
          </a:prstGeom>
        </p:spPr>
        <p:txBody>
          <a:bodyPr anchor="t" rtlCol="false" tIns="0" lIns="0" bIns="0" rIns="0">
            <a:spAutoFit/>
          </a:bodyPr>
          <a:lstStyle/>
          <a:p>
            <a:pPr algn="l">
              <a:lnSpc>
                <a:spcPts val="3374"/>
              </a:lnSpc>
            </a:pPr>
            <a:r>
              <a:rPr lang="en-US" sz="2062">
                <a:solidFill>
                  <a:srgbClr val="CFD0D8"/>
                </a:solidFill>
                <a:latin typeface="Roboto"/>
                <a:ea typeface="Roboto"/>
                <a:cs typeface="Roboto"/>
                <a:sym typeface="Roboto"/>
              </a:rPr>
              <a:t>-22071A6733 (Mohammed Reyan)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18">
                <a:alpha val="74902"/>
              </a:srgbClr>
            </a:solidFill>
          </p:spPr>
        </p:sp>
      </p:grpSp>
      <p:sp>
        <p:nvSpPr>
          <p:cNvPr name="Freeform 5" id="5" descr="preencoded.png"/>
          <p:cNvSpPr/>
          <p:nvPr/>
        </p:nvSpPr>
        <p:spPr>
          <a:xfrm flipH="false" flipV="false" rot="0">
            <a:off x="0" y="0"/>
            <a:ext cx="18288000" cy="2822376"/>
          </a:xfrm>
          <a:custGeom>
            <a:avLst/>
            <a:gdLst/>
            <a:ahLst/>
            <a:cxnLst/>
            <a:rect r="r" b="b" t="t" l="l"/>
            <a:pathLst>
              <a:path h="2822376" w="18288000">
                <a:moveTo>
                  <a:pt x="0" y="0"/>
                </a:moveTo>
                <a:lnTo>
                  <a:pt x="18288000" y="0"/>
                </a:lnTo>
                <a:lnTo>
                  <a:pt x="18288000" y="2822376"/>
                </a:lnTo>
                <a:lnTo>
                  <a:pt x="0" y="2822376"/>
                </a:lnTo>
                <a:lnTo>
                  <a:pt x="0" y="0"/>
                </a:lnTo>
                <a:close/>
              </a:path>
            </a:pathLst>
          </a:custGeom>
          <a:blipFill>
            <a:blip r:embed="rId3"/>
            <a:stretch>
              <a:fillRect l="-52" t="0" r="-52" b="0"/>
            </a:stretch>
          </a:blipFill>
        </p:spPr>
      </p:sp>
      <p:sp>
        <p:nvSpPr>
          <p:cNvPr name="TextBox 6" id="6"/>
          <p:cNvSpPr txBox="true"/>
          <p:nvPr/>
        </p:nvSpPr>
        <p:spPr>
          <a:xfrm rot="0">
            <a:off x="790278" y="3506540"/>
            <a:ext cx="8516987" cy="734169"/>
          </a:xfrm>
          <a:prstGeom prst="rect">
            <a:avLst/>
          </a:prstGeom>
        </p:spPr>
        <p:txBody>
          <a:bodyPr anchor="t" rtlCol="false" tIns="0" lIns="0" bIns="0" rIns="0">
            <a:spAutoFit/>
          </a:bodyPr>
          <a:lstStyle/>
          <a:p>
            <a:pPr algn="l">
              <a:lnSpc>
                <a:spcPts val="5500"/>
              </a:lnSpc>
            </a:pPr>
            <a:r>
              <a:rPr lang="en-US" sz="4437">
                <a:solidFill>
                  <a:srgbClr val="FFFFFF"/>
                </a:solidFill>
                <a:latin typeface="Roboto"/>
                <a:ea typeface="Roboto"/>
                <a:cs typeface="Roboto"/>
                <a:sym typeface="Roboto"/>
              </a:rPr>
              <a:t>The Future of Prompt Engineering</a:t>
            </a:r>
          </a:p>
        </p:txBody>
      </p:sp>
      <p:grpSp>
        <p:nvGrpSpPr>
          <p:cNvPr name="Group 7" id="7"/>
          <p:cNvGrpSpPr/>
          <p:nvPr/>
        </p:nvGrpSpPr>
        <p:grpSpPr>
          <a:xfrm rot="0">
            <a:off x="9129712" y="4579292"/>
            <a:ext cx="28575" cy="4994970"/>
            <a:chOff x="0" y="0"/>
            <a:chExt cx="38100" cy="6659960"/>
          </a:xfrm>
        </p:grpSpPr>
        <p:sp>
          <p:nvSpPr>
            <p:cNvPr name="Freeform 8" id="8"/>
            <p:cNvSpPr/>
            <p:nvPr/>
          </p:nvSpPr>
          <p:spPr>
            <a:xfrm flipH="false" flipV="false" rot="0">
              <a:off x="0" y="0"/>
              <a:ext cx="38100" cy="6660007"/>
            </a:xfrm>
            <a:custGeom>
              <a:avLst/>
              <a:gdLst/>
              <a:ahLst/>
              <a:cxnLst/>
              <a:rect r="r" b="b" t="t" l="l"/>
              <a:pathLst>
                <a:path h="6660007" w="38100">
                  <a:moveTo>
                    <a:pt x="0" y="19050"/>
                  </a:moveTo>
                  <a:cubicBezTo>
                    <a:pt x="0" y="8509"/>
                    <a:pt x="8509" y="0"/>
                    <a:pt x="19050" y="0"/>
                  </a:cubicBezTo>
                  <a:cubicBezTo>
                    <a:pt x="29591" y="0"/>
                    <a:pt x="38100" y="8509"/>
                    <a:pt x="38100" y="19050"/>
                  </a:cubicBezTo>
                  <a:lnTo>
                    <a:pt x="38100" y="6640957"/>
                  </a:lnTo>
                  <a:cubicBezTo>
                    <a:pt x="38100" y="6651498"/>
                    <a:pt x="29591" y="6660007"/>
                    <a:pt x="19050" y="6660007"/>
                  </a:cubicBezTo>
                  <a:cubicBezTo>
                    <a:pt x="8509" y="6660007"/>
                    <a:pt x="0" y="6651498"/>
                    <a:pt x="0" y="6640957"/>
                  </a:cubicBezTo>
                  <a:close/>
                </a:path>
              </a:pathLst>
            </a:custGeom>
            <a:solidFill>
              <a:srgbClr val="313E80"/>
            </a:solidFill>
          </p:spPr>
        </p:sp>
      </p:grpSp>
      <p:grpSp>
        <p:nvGrpSpPr>
          <p:cNvPr name="Group 9" id="9"/>
          <p:cNvGrpSpPr/>
          <p:nvPr/>
        </p:nvGrpSpPr>
        <p:grpSpPr>
          <a:xfrm rot="0">
            <a:off x="8128322" y="5072806"/>
            <a:ext cx="790278" cy="28575"/>
            <a:chOff x="0" y="0"/>
            <a:chExt cx="1053703" cy="38100"/>
          </a:xfrm>
        </p:grpSpPr>
        <p:sp>
          <p:nvSpPr>
            <p:cNvPr name="Freeform 10" id="10"/>
            <p:cNvSpPr/>
            <p:nvPr/>
          </p:nvSpPr>
          <p:spPr>
            <a:xfrm flipH="false" flipV="false" rot="0">
              <a:off x="0" y="0"/>
              <a:ext cx="1053719" cy="38100"/>
            </a:xfrm>
            <a:custGeom>
              <a:avLst/>
              <a:gdLst/>
              <a:ahLst/>
              <a:cxnLst/>
              <a:rect r="r" b="b" t="t" l="l"/>
              <a:pathLst>
                <a:path h="38100" w="1053719">
                  <a:moveTo>
                    <a:pt x="0" y="19050"/>
                  </a:moveTo>
                  <a:cubicBezTo>
                    <a:pt x="0" y="8509"/>
                    <a:pt x="8509" y="0"/>
                    <a:pt x="19050" y="0"/>
                  </a:cubicBezTo>
                  <a:lnTo>
                    <a:pt x="1034669" y="0"/>
                  </a:lnTo>
                  <a:cubicBezTo>
                    <a:pt x="1045210" y="0"/>
                    <a:pt x="1053719" y="8509"/>
                    <a:pt x="1053719" y="19050"/>
                  </a:cubicBezTo>
                  <a:cubicBezTo>
                    <a:pt x="1053719" y="29591"/>
                    <a:pt x="1045210" y="38100"/>
                    <a:pt x="1034669" y="38100"/>
                  </a:cubicBezTo>
                  <a:lnTo>
                    <a:pt x="19050" y="38100"/>
                  </a:lnTo>
                  <a:cubicBezTo>
                    <a:pt x="8509" y="38100"/>
                    <a:pt x="0" y="29591"/>
                    <a:pt x="0" y="19050"/>
                  </a:cubicBezTo>
                  <a:close/>
                </a:path>
              </a:pathLst>
            </a:custGeom>
            <a:solidFill>
              <a:srgbClr val="313E80"/>
            </a:solidFill>
          </p:spPr>
        </p:sp>
      </p:grpSp>
      <p:grpSp>
        <p:nvGrpSpPr>
          <p:cNvPr name="Group 11" id="11"/>
          <p:cNvGrpSpPr/>
          <p:nvPr/>
        </p:nvGrpSpPr>
        <p:grpSpPr>
          <a:xfrm rot="0">
            <a:off x="8885262" y="4828431"/>
            <a:ext cx="517475" cy="517475"/>
            <a:chOff x="0" y="0"/>
            <a:chExt cx="689967" cy="689967"/>
          </a:xfrm>
        </p:grpSpPr>
        <p:sp>
          <p:nvSpPr>
            <p:cNvPr name="Freeform 12" id="12"/>
            <p:cNvSpPr/>
            <p:nvPr/>
          </p:nvSpPr>
          <p:spPr>
            <a:xfrm flipH="false" flipV="false" rot="0">
              <a:off x="6350" y="6350"/>
              <a:ext cx="677291" cy="677291"/>
            </a:xfrm>
            <a:custGeom>
              <a:avLst/>
              <a:gdLst/>
              <a:ahLst/>
              <a:cxnLst/>
              <a:rect r="r" b="b" t="t" l="l"/>
              <a:pathLst>
                <a:path h="677291" w="677291">
                  <a:moveTo>
                    <a:pt x="0" y="126492"/>
                  </a:moveTo>
                  <a:cubicBezTo>
                    <a:pt x="0" y="56642"/>
                    <a:pt x="56642" y="0"/>
                    <a:pt x="126492" y="0"/>
                  </a:cubicBezTo>
                  <a:lnTo>
                    <a:pt x="550799" y="0"/>
                  </a:lnTo>
                  <a:cubicBezTo>
                    <a:pt x="620649" y="0"/>
                    <a:pt x="677291" y="56642"/>
                    <a:pt x="677291" y="126492"/>
                  </a:cubicBezTo>
                  <a:lnTo>
                    <a:pt x="677291" y="550799"/>
                  </a:lnTo>
                  <a:cubicBezTo>
                    <a:pt x="677291" y="620649"/>
                    <a:pt x="620649" y="677291"/>
                    <a:pt x="550799" y="677291"/>
                  </a:cubicBezTo>
                  <a:lnTo>
                    <a:pt x="126492" y="677291"/>
                  </a:lnTo>
                  <a:cubicBezTo>
                    <a:pt x="56642" y="677291"/>
                    <a:pt x="0" y="620649"/>
                    <a:pt x="0" y="550799"/>
                  </a:cubicBezTo>
                  <a:close/>
                </a:path>
              </a:pathLst>
            </a:custGeom>
            <a:solidFill>
              <a:srgbClr val="182567"/>
            </a:solidFill>
          </p:spPr>
        </p:sp>
        <p:sp>
          <p:nvSpPr>
            <p:cNvPr name="Freeform 13" id="13"/>
            <p:cNvSpPr/>
            <p:nvPr/>
          </p:nvSpPr>
          <p:spPr>
            <a:xfrm flipH="false" flipV="false" rot="0">
              <a:off x="0" y="0"/>
              <a:ext cx="689991" cy="689991"/>
            </a:xfrm>
            <a:custGeom>
              <a:avLst/>
              <a:gdLst/>
              <a:ahLst/>
              <a:cxnLst/>
              <a:rect r="r" b="b" t="t" l="l"/>
              <a:pathLst>
                <a:path h="689991" w="689991">
                  <a:moveTo>
                    <a:pt x="0" y="132842"/>
                  </a:moveTo>
                  <a:cubicBezTo>
                    <a:pt x="0" y="59436"/>
                    <a:pt x="59436" y="0"/>
                    <a:pt x="132842" y="0"/>
                  </a:cubicBezTo>
                  <a:lnTo>
                    <a:pt x="557149" y="0"/>
                  </a:lnTo>
                  <a:lnTo>
                    <a:pt x="557149" y="6350"/>
                  </a:lnTo>
                  <a:lnTo>
                    <a:pt x="557149" y="0"/>
                  </a:lnTo>
                  <a:cubicBezTo>
                    <a:pt x="630428" y="0"/>
                    <a:pt x="689991" y="59436"/>
                    <a:pt x="689991" y="132842"/>
                  </a:cubicBezTo>
                  <a:lnTo>
                    <a:pt x="683641" y="132842"/>
                  </a:lnTo>
                  <a:lnTo>
                    <a:pt x="689991" y="132842"/>
                  </a:lnTo>
                  <a:lnTo>
                    <a:pt x="689991" y="557149"/>
                  </a:lnTo>
                  <a:lnTo>
                    <a:pt x="683641" y="557149"/>
                  </a:lnTo>
                  <a:lnTo>
                    <a:pt x="689991" y="557149"/>
                  </a:lnTo>
                  <a:cubicBezTo>
                    <a:pt x="689991" y="630428"/>
                    <a:pt x="630555" y="689991"/>
                    <a:pt x="557149" y="689991"/>
                  </a:cubicBezTo>
                  <a:lnTo>
                    <a:pt x="557149" y="683641"/>
                  </a:lnTo>
                  <a:lnTo>
                    <a:pt x="557149" y="689991"/>
                  </a:lnTo>
                  <a:lnTo>
                    <a:pt x="132842" y="689991"/>
                  </a:lnTo>
                  <a:lnTo>
                    <a:pt x="132842" y="683641"/>
                  </a:lnTo>
                  <a:lnTo>
                    <a:pt x="132842" y="689991"/>
                  </a:lnTo>
                  <a:cubicBezTo>
                    <a:pt x="59436" y="689991"/>
                    <a:pt x="0" y="630555"/>
                    <a:pt x="0" y="557149"/>
                  </a:cubicBezTo>
                  <a:lnTo>
                    <a:pt x="0" y="132842"/>
                  </a:lnTo>
                  <a:lnTo>
                    <a:pt x="6350" y="132842"/>
                  </a:lnTo>
                  <a:lnTo>
                    <a:pt x="0" y="132842"/>
                  </a:lnTo>
                  <a:moveTo>
                    <a:pt x="12700" y="132842"/>
                  </a:moveTo>
                  <a:lnTo>
                    <a:pt x="12700" y="557149"/>
                  </a:lnTo>
                  <a:lnTo>
                    <a:pt x="6350" y="557149"/>
                  </a:lnTo>
                  <a:lnTo>
                    <a:pt x="12700" y="557149"/>
                  </a:lnTo>
                  <a:cubicBezTo>
                    <a:pt x="12700" y="623443"/>
                    <a:pt x="66421" y="677291"/>
                    <a:pt x="132842" y="677291"/>
                  </a:cubicBezTo>
                  <a:lnTo>
                    <a:pt x="557149" y="677291"/>
                  </a:lnTo>
                  <a:cubicBezTo>
                    <a:pt x="623443" y="677291"/>
                    <a:pt x="677291" y="623570"/>
                    <a:pt x="677291" y="557149"/>
                  </a:cubicBezTo>
                  <a:lnTo>
                    <a:pt x="677291" y="132842"/>
                  </a:lnTo>
                  <a:cubicBezTo>
                    <a:pt x="677291" y="66421"/>
                    <a:pt x="623443" y="12700"/>
                    <a:pt x="557149" y="12700"/>
                  </a:cubicBezTo>
                  <a:lnTo>
                    <a:pt x="132842" y="12700"/>
                  </a:lnTo>
                  <a:lnTo>
                    <a:pt x="132842" y="6350"/>
                  </a:lnTo>
                  <a:lnTo>
                    <a:pt x="132842" y="12700"/>
                  </a:lnTo>
                  <a:cubicBezTo>
                    <a:pt x="66421" y="12700"/>
                    <a:pt x="12700" y="66421"/>
                    <a:pt x="12700" y="132842"/>
                  </a:cubicBezTo>
                  <a:close/>
                </a:path>
              </a:pathLst>
            </a:custGeom>
            <a:solidFill>
              <a:srgbClr val="313E80"/>
            </a:solidFill>
          </p:spPr>
        </p:sp>
      </p:grpSp>
      <p:sp>
        <p:nvSpPr>
          <p:cNvPr name="TextBox 14" id="14"/>
          <p:cNvSpPr txBox="true"/>
          <p:nvPr/>
        </p:nvSpPr>
        <p:spPr>
          <a:xfrm rot="0">
            <a:off x="9047634" y="4955827"/>
            <a:ext cx="192584" cy="300633"/>
          </a:xfrm>
          <a:prstGeom prst="rect">
            <a:avLst/>
          </a:prstGeom>
        </p:spPr>
        <p:txBody>
          <a:bodyPr anchor="t" rtlCol="false" tIns="0" lIns="0" bIns="0" rIns="0">
            <a:spAutoFit/>
          </a:bodyPr>
          <a:lstStyle/>
          <a:p>
            <a:pPr algn="ctr">
              <a:lnSpc>
                <a:spcPts val="2625"/>
              </a:lnSpc>
            </a:pPr>
            <a:r>
              <a:rPr lang="en-US" sz="2625">
                <a:solidFill>
                  <a:srgbClr val="CFD0D8"/>
                </a:solidFill>
                <a:latin typeface="Roboto"/>
                <a:ea typeface="Roboto"/>
                <a:cs typeface="Roboto"/>
                <a:sym typeface="Roboto"/>
              </a:rPr>
              <a:t>1</a:t>
            </a:r>
          </a:p>
        </p:txBody>
      </p:sp>
      <p:sp>
        <p:nvSpPr>
          <p:cNvPr name="TextBox 15" id="15"/>
          <p:cNvSpPr txBox="true"/>
          <p:nvPr/>
        </p:nvSpPr>
        <p:spPr>
          <a:xfrm rot="0">
            <a:off x="3396555" y="4786015"/>
            <a:ext cx="4505622" cy="371773"/>
          </a:xfrm>
          <a:prstGeom prst="rect">
            <a:avLst/>
          </a:prstGeom>
        </p:spPr>
        <p:txBody>
          <a:bodyPr anchor="t" rtlCol="false" tIns="0" lIns="0" bIns="0" rIns="0">
            <a:spAutoFit/>
          </a:bodyPr>
          <a:lstStyle/>
          <a:p>
            <a:pPr algn="r">
              <a:lnSpc>
                <a:spcPts val="2750"/>
              </a:lnSpc>
            </a:pPr>
            <a:r>
              <a:rPr lang="en-US" sz="2187">
                <a:solidFill>
                  <a:srgbClr val="CFD0D8"/>
                </a:solidFill>
                <a:latin typeface="Roboto"/>
                <a:ea typeface="Roboto"/>
                <a:cs typeface="Roboto"/>
                <a:sym typeface="Roboto"/>
              </a:rPr>
              <a:t>Advancements in Language Models</a:t>
            </a:r>
          </a:p>
        </p:txBody>
      </p:sp>
      <p:sp>
        <p:nvSpPr>
          <p:cNvPr name="TextBox 16" id="16"/>
          <p:cNvSpPr txBox="true"/>
          <p:nvPr/>
        </p:nvSpPr>
        <p:spPr>
          <a:xfrm rot="0">
            <a:off x="790278" y="5217021"/>
            <a:ext cx="7111901" cy="1521024"/>
          </a:xfrm>
          <a:prstGeom prst="rect">
            <a:avLst/>
          </a:prstGeom>
        </p:spPr>
        <p:txBody>
          <a:bodyPr anchor="t" rtlCol="false" tIns="0" lIns="0" bIns="0" rIns="0">
            <a:spAutoFit/>
          </a:bodyPr>
          <a:lstStyle/>
          <a:p>
            <a:pPr algn="r">
              <a:lnSpc>
                <a:spcPts val="2812"/>
              </a:lnSpc>
            </a:pPr>
            <a:r>
              <a:rPr lang="en-US" sz="1750">
                <a:solidFill>
                  <a:srgbClr val="CFD0D8"/>
                </a:solidFill>
                <a:latin typeface="Roboto"/>
                <a:ea typeface="Roboto"/>
                <a:cs typeface="Roboto"/>
                <a:sym typeface="Roboto"/>
              </a:rPr>
              <a:t>As language models continue to evolve, with increasing capabilities, breadth of knowledge, and contextual understanding, prompt engineering will become an increasingly important and powerful tool for unlocking their potential.</a:t>
            </a:r>
          </a:p>
        </p:txBody>
      </p:sp>
      <p:grpSp>
        <p:nvGrpSpPr>
          <p:cNvPr name="Group 17" id="17"/>
          <p:cNvGrpSpPr/>
          <p:nvPr/>
        </p:nvGrpSpPr>
        <p:grpSpPr>
          <a:xfrm rot="0">
            <a:off x="9369400" y="6201668"/>
            <a:ext cx="790278" cy="28575"/>
            <a:chOff x="0" y="0"/>
            <a:chExt cx="1053703" cy="38100"/>
          </a:xfrm>
        </p:grpSpPr>
        <p:sp>
          <p:nvSpPr>
            <p:cNvPr name="Freeform 18" id="18"/>
            <p:cNvSpPr/>
            <p:nvPr/>
          </p:nvSpPr>
          <p:spPr>
            <a:xfrm flipH="false" flipV="false" rot="0">
              <a:off x="0" y="0"/>
              <a:ext cx="1053719" cy="38100"/>
            </a:xfrm>
            <a:custGeom>
              <a:avLst/>
              <a:gdLst/>
              <a:ahLst/>
              <a:cxnLst/>
              <a:rect r="r" b="b" t="t" l="l"/>
              <a:pathLst>
                <a:path h="38100" w="1053719">
                  <a:moveTo>
                    <a:pt x="0" y="19050"/>
                  </a:moveTo>
                  <a:cubicBezTo>
                    <a:pt x="0" y="8509"/>
                    <a:pt x="8509" y="0"/>
                    <a:pt x="19050" y="0"/>
                  </a:cubicBezTo>
                  <a:lnTo>
                    <a:pt x="1034669" y="0"/>
                  </a:lnTo>
                  <a:cubicBezTo>
                    <a:pt x="1045210" y="0"/>
                    <a:pt x="1053719" y="8509"/>
                    <a:pt x="1053719" y="19050"/>
                  </a:cubicBezTo>
                  <a:cubicBezTo>
                    <a:pt x="1053719" y="29591"/>
                    <a:pt x="1045210" y="38100"/>
                    <a:pt x="1034669" y="38100"/>
                  </a:cubicBezTo>
                  <a:lnTo>
                    <a:pt x="19050" y="38100"/>
                  </a:lnTo>
                  <a:cubicBezTo>
                    <a:pt x="8509" y="38100"/>
                    <a:pt x="0" y="29591"/>
                    <a:pt x="0" y="19050"/>
                  </a:cubicBezTo>
                  <a:close/>
                </a:path>
              </a:pathLst>
            </a:custGeom>
            <a:solidFill>
              <a:srgbClr val="313E80"/>
            </a:solidFill>
          </p:spPr>
        </p:sp>
      </p:grpSp>
      <p:grpSp>
        <p:nvGrpSpPr>
          <p:cNvPr name="Group 19" id="19"/>
          <p:cNvGrpSpPr/>
          <p:nvPr/>
        </p:nvGrpSpPr>
        <p:grpSpPr>
          <a:xfrm rot="0">
            <a:off x="8885262" y="5957292"/>
            <a:ext cx="517475" cy="517475"/>
            <a:chOff x="0" y="0"/>
            <a:chExt cx="689967" cy="689967"/>
          </a:xfrm>
        </p:grpSpPr>
        <p:sp>
          <p:nvSpPr>
            <p:cNvPr name="Freeform 20" id="20"/>
            <p:cNvSpPr/>
            <p:nvPr/>
          </p:nvSpPr>
          <p:spPr>
            <a:xfrm flipH="false" flipV="false" rot="0">
              <a:off x="6350" y="6350"/>
              <a:ext cx="677291" cy="677291"/>
            </a:xfrm>
            <a:custGeom>
              <a:avLst/>
              <a:gdLst/>
              <a:ahLst/>
              <a:cxnLst/>
              <a:rect r="r" b="b" t="t" l="l"/>
              <a:pathLst>
                <a:path h="677291" w="677291">
                  <a:moveTo>
                    <a:pt x="0" y="126492"/>
                  </a:moveTo>
                  <a:cubicBezTo>
                    <a:pt x="0" y="56642"/>
                    <a:pt x="56642" y="0"/>
                    <a:pt x="126492" y="0"/>
                  </a:cubicBezTo>
                  <a:lnTo>
                    <a:pt x="550799" y="0"/>
                  </a:lnTo>
                  <a:cubicBezTo>
                    <a:pt x="620649" y="0"/>
                    <a:pt x="677291" y="56642"/>
                    <a:pt x="677291" y="126492"/>
                  </a:cubicBezTo>
                  <a:lnTo>
                    <a:pt x="677291" y="550799"/>
                  </a:lnTo>
                  <a:cubicBezTo>
                    <a:pt x="677291" y="620649"/>
                    <a:pt x="620649" y="677291"/>
                    <a:pt x="550799" y="677291"/>
                  </a:cubicBezTo>
                  <a:lnTo>
                    <a:pt x="126492" y="677291"/>
                  </a:lnTo>
                  <a:cubicBezTo>
                    <a:pt x="56642" y="677291"/>
                    <a:pt x="0" y="620649"/>
                    <a:pt x="0" y="550799"/>
                  </a:cubicBezTo>
                  <a:close/>
                </a:path>
              </a:pathLst>
            </a:custGeom>
            <a:solidFill>
              <a:srgbClr val="182567"/>
            </a:solidFill>
          </p:spPr>
        </p:sp>
        <p:sp>
          <p:nvSpPr>
            <p:cNvPr name="Freeform 21" id="21"/>
            <p:cNvSpPr/>
            <p:nvPr/>
          </p:nvSpPr>
          <p:spPr>
            <a:xfrm flipH="false" flipV="false" rot="0">
              <a:off x="0" y="0"/>
              <a:ext cx="689991" cy="689991"/>
            </a:xfrm>
            <a:custGeom>
              <a:avLst/>
              <a:gdLst/>
              <a:ahLst/>
              <a:cxnLst/>
              <a:rect r="r" b="b" t="t" l="l"/>
              <a:pathLst>
                <a:path h="689991" w="689991">
                  <a:moveTo>
                    <a:pt x="0" y="132842"/>
                  </a:moveTo>
                  <a:cubicBezTo>
                    <a:pt x="0" y="59436"/>
                    <a:pt x="59436" y="0"/>
                    <a:pt x="132842" y="0"/>
                  </a:cubicBezTo>
                  <a:lnTo>
                    <a:pt x="557149" y="0"/>
                  </a:lnTo>
                  <a:lnTo>
                    <a:pt x="557149" y="6350"/>
                  </a:lnTo>
                  <a:lnTo>
                    <a:pt x="557149" y="0"/>
                  </a:lnTo>
                  <a:cubicBezTo>
                    <a:pt x="630428" y="0"/>
                    <a:pt x="689991" y="59436"/>
                    <a:pt x="689991" y="132842"/>
                  </a:cubicBezTo>
                  <a:lnTo>
                    <a:pt x="683641" y="132842"/>
                  </a:lnTo>
                  <a:lnTo>
                    <a:pt x="689991" y="132842"/>
                  </a:lnTo>
                  <a:lnTo>
                    <a:pt x="689991" y="557149"/>
                  </a:lnTo>
                  <a:lnTo>
                    <a:pt x="683641" y="557149"/>
                  </a:lnTo>
                  <a:lnTo>
                    <a:pt x="689991" y="557149"/>
                  </a:lnTo>
                  <a:cubicBezTo>
                    <a:pt x="689991" y="630428"/>
                    <a:pt x="630555" y="689991"/>
                    <a:pt x="557149" y="689991"/>
                  </a:cubicBezTo>
                  <a:lnTo>
                    <a:pt x="557149" y="683641"/>
                  </a:lnTo>
                  <a:lnTo>
                    <a:pt x="557149" y="689991"/>
                  </a:lnTo>
                  <a:lnTo>
                    <a:pt x="132842" y="689991"/>
                  </a:lnTo>
                  <a:lnTo>
                    <a:pt x="132842" y="683641"/>
                  </a:lnTo>
                  <a:lnTo>
                    <a:pt x="132842" y="689991"/>
                  </a:lnTo>
                  <a:cubicBezTo>
                    <a:pt x="59436" y="689991"/>
                    <a:pt x="0" y="630555"/>
                    <a:pt x="0" y="557149"/>
                  </a:cubicBezTo>
                  <a:lnTo>
                    <a:pt x="0" y="132842"/>
                  </a:lnTo>
                  <a:lnTo>
                    <a:pt x="6350" y="132842"/>
                  </a:lnTo>
                  <a:lnTo>
                    <a:pt x="0" y="132842"/>
                  </a:lnTo>
                  <a:moveTo>
                    <a:pt x="12700" y="132842"/>
                  </a:moveTo>
                  <a:lnTo>
                    <a:pt x="12700" y="557149"/>
                  </a:lnTo>
                  <a:lnTo>
                    <a:pt x="6350" y="557149"/>
                  </a:lnTo>
                  <a:lnTo>
                    <a:pt x="12700" y="557149"/>
                  </a:lnTo>
                  <a:cubicBezTo>
                    <a:pt x="12700" y="623443"/>
                    <a:pt x="66421" y="677291"/>
                    <a:pt x="132842" y="677291"/>
                  </a:cubicBezTo>
                  <a:lnTo>
                    <a:pt x="557149" y="677291"/>
                  </a:lnTo>
                  <a:cubicBezTo>
                    <a:pt x="623443" y="677291"/>
                    <a:pt x="677291" y="623570"/>
                    <a:pt x="677291" y="557149"/>
                  </a:cubicBezTo>
                  <a:lnTo>
                    <a:pt x="677291" y="132842"/>
                  </a:lnTo>
                  <a:cubicBezTo>
                    <a:pt x="677291" y="66421"/>
                    <a:pt x="623443" y="12700"/>
                    <a:pt x="557149" y="12700"/>
                  </a:cubicBezTo>
                  <a:lnTo>
                    <a:pt x="132842" y="12700"/>
                  </a:lnTo>
                  <a:lnTo>
                    <a:pt x="132842" y="6350"/>
                  </a:lnTo>
                  <a:lnTo>
                    <a:pt x="132842" y="12700"/>
                  </a:lnTo>
                  <a:cubicBezTo>
                    <a:pt x="66421" y="12700"/>
                    <a:pt x="12700" y="66421"/>
                    <a:pt x="12700" y="132842"/>
                  </a:cubicBezTo>
                  <a:close/>
                </a:path>
              </a:pathLst>
            </a:custGeom>
            <a:solidFill>
              <a:srgbClr val="313E80"/>
            </a:solidFill>
          </p:spPr>
        </p:sp>
      </p:grpSp>
      <p:sp>
        <p:nvSpPr>
          <p:cNvPr name="TextBox 22" id="22"/>
          <p:cNvSpPr txBox="true"/>
          <p:nvPr/>
        </p:nvSpPr>
        <p:spPr>
          <a:xfrm rot="0">
            <a:off x="9047634" y="6084689"/>
            <a:ext cx="192584" cy="300633"/>
          </a:xfrm>
          <a:prstGeom prst="rect">
            <a:avLst/>
          </a:prstGeom>
        </p:spPr>
        <p:txBody>
          <a:bodyPr anchor="t" rtlCol="false" tIns="0" lIns="0" bIns="0" rIns="0">
            <a:spAutoFit/>
          </a:bodyPr>
          <a:lstStyle/>
          <a:p>
            <a:pPr algn="ctr">
              <a:lnSpc>
                <a:spcPts val="2625"/>
              </a:lnSpc>
            </a:pPr>
            <a:r>
              <a:rPr lang="en-US" sz="2625">
                <a:solidFill>
                  <a:srgbClr val="CFD0D8"/>
                </a:solidFill>
                <a:latin typeface="Roboto"/>
                <a:ea typeface="Roboto"/>
                <a:cs typeface="Roboto"/>
                <a:sym typeface="Roboto"/>
              </a:rPr>
              <a:t>2</a:t>
            </a:r>
          </a:p>
        </p:txBody>
      </p:sp>
      <p:sp>
        <p:nvSpPr>
          <p:cNvPr name="TextBox 23" id="23"/>
          <p:cNvSpPr txBox="true"/>
          <p:nvPr/>
        </p:nvSpPr>
        <p:spPr>
          <a:xfrm rot="0">
            <a:off x="10385822" y="5914876"/>
            <a:ext cx="3789461" cy="371772"/>
          </a:xfrm>
          <a:prstGeom prst="rect">
            <a:avLst/>
          </a:prstGeom>
        </p:spPr>
        <p:txBody>
          <a:bodyPr anchor="t" rtlCol="false" tIns="0" lIns="0" bIns="0" rIns="0">
            <a:spAutoFit/>
          </a:bodyPr>
          <a:lstStyle/>
          <a:p>
            <a:pPr algn="l">
              <a:lnSpc>
                <a:spcPts val="2750"/>
              </a:lnSpc>
            </a:pPr>
            <a:r>
              <a:rPr lang="en-US" sz="2187">
                <a:solidFill>
                  <a:srgbClr val="CFD0D8"/>
                </a:solidFill>
                <a:latin typeface="Roboto"/>
                <a:ea typeface="Roboto"/>
                <a:cs typeface="Roboto"/>
                <a:sym typeface="Roboto"/>
              </a:rPr>
              <a:t>Interdisciplinary Collaboration</a:t>
            </a:r>
          </a:p>
        </p:txBody>
      </p:sp>
      <p:sp>
        <p:nvSpPr>
          <p:cNvPr name="TextBox 24" id="24"/>
          <p:cNvSpPr txBox="true"/>
          <p:nvPr/>
        </p:nvSpPr>
        <p:spPr>
          <a:xfrm rot="0">
            <a:off x="10385822" y="6345882"/>
            <a:ext cx="7111901" cy="1521024"/>
          </a:xfrm>
          <a:prstGeom prst="rect">
            <a:avLst/>
          </a:prstGeom>
        </p:spPr>
        <p:txBody>
          <a:bodyPr anchor="t" rtlCol="false" tIns="0" lIns="0" bIns="0" rIns="0">
            <a:spAutoFit/>
          </a:bodyPr>
          <a:lstStyle/>
          <a:p>
            <a:pPr algn="l">
              <a:lnSpc>
                <a:spcPts val="2812"/>
              </a:lnSpc>
            </a:pPr>
            <a:r>
              <a:rPr lang="en-US" sz="1750">
                <a:solidFill>
                  <a:srgbClr val="CFD0D8"/>
                </a:solidFill>
                <a:latin typeface="Roboto"/>
                <a:ea typeface="Roboto"/>
                <a:cs typeface="Roboto"/>
                <a:sym typeface="Roboto"/>
              </a:rPr>
              <a:t>The future of prompt engineering will likely involve greater collaboration between domain experts, language model researchers, and prompt engineers, fostering the development of more specialized and effective prompts across various industries and applications.</a:t>
            </a:r>
          </a:p>
        </p:txBody>
      </p:sp>
      <p:grpSp>
        <p:nvGrpSpPr>
          <p:cNvPr name="Group 25" id="25"/>
          <p:cNvGrpSpPr/>
          <p:nvPr/>
        </p:nvGrpSpPr>
        <p:grpSpPr>
          <a:xfrm rot="0">
            <a:off x="8128322" y="7683104"/>
            <a:ext cx="790278" cy="28575"/>
            <a:chOff x="0" y="0"/>
            <a:chExt cx="1053703" cy="38100"/>
          </a:xfrm>
        </p:grpSpPr>
        <p:sp>
          <p:nvSpPr>
            <p:cNvPr name="Freeform 26" id="26"/>
            <p:cNvSpPr/>
            <p:nvPr/>
          </p:nvSpPr>
          <p:spPr>
            <a:xfrm flipH="false" flipV="false" rot="0">
              <a:off x="0" y="0"/>
              <a:ext cx="1053719" cy="38100"/>
            </a:xfrm>
            <a:custGeom>
              <a:avLst/>
              <a:gdLst/>
              <a:ahLst/>
              <a:cxnLst/>
              <a:rect r="r" b="b" t="t" l="l"/>
              <a:pathLst>
                <a:path h="38100" w="1053719">
                  <a:moveTo>
                    <a:pt x="0" y="19050"/>
                  </a:moveTo>
                  <a:cubicBezTo>
                    <a:pt x="0" y="8509"/>
                    <a:pt x="8509" y="0"/>
                    <a:pt x="19050" y="0"/>
                  </a:cubicBezTo>
                  <a:lnTo>
                    <a:pt x="1034669" y="0"/>
                  </a:lnTo>
                  <a:cubicBezTo>
                    <a:pt x="1045210" y="0"/>
                    <a:pt x="1053719" y="8509"/>
                    <a:pt x="1053719" y="19050"/>
                  </a:cubicBezTo>
                  <a:cubicBezTo>
                    <a:pt x="1053719" y="29591"/>
                    <a:pt x="1045210" y="38100"/>
                    <a:pt x="1034669" y="38100"/>
                  </a:cubicBezTo>
                  <a:lnTo>
                    <a:pt x="19050" y="38100"/>
                  </a:lnTo>
                  <a:cubicBezTo>
                    <a:pt x="8509" y="38100"/>
                    <a:pt x="0" y="29591"/>
                    <a:pt x="0" y="19050"/>
                  </a:cubicBezTo>
                  <a:close/>
                </a:path>
              </a:pathLst>
            </a:custGeom>
            <a:solidFill>
              <a:srgbClr val="313E80"/>
            </a:solidFill>
          </p:spPr>
        </p:sp>
      </p:grpSp>
      <p:grpSp>
        <p:nvGrpSpPr>
          <p:cNvPr name="Group 27" id="27"/>
          <p:cNvGrpSpPr/>
          <p:nvPr/>
        </p:nvGrpSpPr>
        <p:grpSpPr>
          <a:xfrm rot="0">
            <a:off x="8885262" y="7438727"/>
            <a:ext cx="517475" cy="517475"/>
            <a:chOff x="0" y="0"/>
            <a:chExt cx="689967" cy="689967"/>
          </a:xfrm>
        </p:grpSpPr>
        <p:sp>
          <p:nvSpPr>
            <p:cNvPr name="Freeform 28" id="28"/>
            <p:cNvSpPr/>
            <p:nvPr/>
          </p:nvSpPr>
          <p:spPr>
            <a:xfrm flipH="false" flipV="false" rot="0">
              <a:off x="6350" y="6350"/>
              <a:ext cx="677291" cy="677291"/>
            </a:xfrm>
            <a:custGeom>
              <a:avLst/>
              <a:gdLst/>
              <a:ahLst/>
              <a:cxnLst/>
              <a:rect r="r" b="b" t="t" l="l"/>
              <a:pathLst>
                <a:path h="677291" w="677291">
                  <a:moveTo>
                    <a:pt x="0" y="126492"/>
                  </a:moveTo>
                  <a:cubicBezTo>
                    <a:pt x="0" y="56642"/>
                    <a:pt x="56642" y="0"/>
                    <a:pt x="126492" y="0"/>
                  </a:cubicBezTo>
                  <a:lnTo>
                    <a:pt x="550799" y="0"/>
                  </a:lnTo>
                  <a:cubicBezTo>
                    <a:pt x="620649" y="0"/>
                    <a:pt x="677291" y="56642"/>
                    <a:pt x="677291" y="126492"/>
                  </a:cubicBezTo>
                  <a:lnTo>
                    <a:pt x="677291" y="550799"/>
                  </a:lnTo>
                  <a:cubicBezTo>
                    <a:pt x="677291" y="620649"/>
                    <a:pt x="620649" y="677291"/>
                    <a:pt x="550799" y="677291"/>
                  </a:cubicBezTo>
                  <a:lnTo>
                    <a:pt x="126492" y="677291"/>
                  </a:lnTo>
                  <a:cubicBezTo>
                    <a:pt x="56642" y="677291"/>
                    <a:pt x="0" y="620649"/>
                    <a:pt x="0" y="550799"/>
                  </a:cubicBezTo>
                  <a:close/>
                </a:path>
              </a:pathLst>
            </a:custGeom>
            <a:solidFill>
              <a:srgbClr val="182567"/>
            </a:solidFill>
          </p:spPr>
        </p:sp>
        <p:sp>
          <p:nvSpPr>
            <p:cNvPr name="Freeform 29" id="29"/>
            <p:cNvSpPr/>
            <p:nvPr/>
          </p:nvSpPr>
          <p:spPr>
            <a:xfrm flipH="false" flipV="false" rot="0">
              <a:off x="0" y="0"/>
              <a:ext cx="689991" cy="689991"/>
            </a:xfrm>
            <a:custGeom>
              <a:avLst/>
              <a:gdLst/>
              <a:ahLst/>
              <a:cxnLst/>
              <a:rect r="r" b="b" t="t" l="l"/>
              <a:pathLst>
                <a:path h="689991" w="689991">
                  <a:moveTo>
                    <a:pt x="0" y="132842"/>
                  </a:moveTo>
                  <a:cubicBezTo>
                    <a:pt x="0" y="59436"/>
                    <a:pt x="59436" y="0"/>
                    <a:pt x="132842" y="0"/>
                  </a:cubicBezTo>
                  <a:lnTo>
                    <a:pt x="557149" y="0"/>
                  </a:lnTo>
                  <a:lnTo>
                    <a:pt x="557149" y="6350"/>
                  </a:lnTo>
                  <a:lnTo>
                    <a:pt x="557149" y="0"/>
                  </a:lnTo>
                  <a:cubicBezTo>
                    <a:pt x="630428" y="0"/>
                    <a:pt x="689991" y="59436"/>
                    <a:pt x="689991" y="132842"/>
                  </a:cubicBezTo>
                  <a:lnTo>
                    <a:pt x="683641" y="132842"/>
                  </a:lnTo>
                  <a:lnTo>
                    <a:pt x="689991" y="132842"/>
                  </a:lnTo>
                  <a:lnTo>
                    <a:pt x="689991" y="557149"/>
                  </a:lnTo>
                  <a:lnTo>
                    <a:pt x="683641" y="557149"/>
                  </a:lnTo>
                  <a:lnTo>
                    <a:pt x="689991" y="557149"/>
                  </a:lnTo>
                  <a:cubicBezTo>
                    <a:pt x="689991" y="630428"/>
                    <a:pt x="630555" y="689991"/>
                    <a:pt x="557149" y="689991"/>
                  </a:cubicBezTo>
                  <a:lnTo>
                    <a:pt x="557149" y="683641"/>
                  </a:lnTo>
                  <a:lnTo>
                    <a:pt x="557149" y="689991"/>
                  </a:lnTo>
                  <a:lnTo>
                    <a:pt x="132842" y="689991"/>
                  </a:lnTo>
                  <a:lnTo>
                    <a:pt x="132842" y="683641"/>
                  </a:lnTo>
                  <a:lnTo>
                    <a:pt x="132842" y="689991"/>
                  </a:lnTo>
                  <a:cubicBezTo>
                    <a:pt x="59436" y="689991"/>
                    <a:pt x="0" y="630555"/>
                    <a:pt x="0" y="557149"/>
                  </a:cubicBezTo>
                  <a:lnTo>
                    <a:pt x="0" y="132842"/>
                  </a:lnTo>
                  <a:lnTo>
                    <a:pt x="6350" y="132842"/>
                  </a:lnTo>
                  <a:lnTo>
                    <a:pt x="0" y="132842"/>
                  </a:lnTo>
                  <a:moveTo>
                    <a:pt x="12700" y="132842"/>
                  </a:moveTo>
                  <a:lnTo>
                    <a:pt x="12700" y="557149"/>
                  </a:lnTo>
                  <a:lnTo>
                    <a:pt x="6350" y="557149"/>
                  </a:lnTo>
                  <a:lnTo>
                    <a:pt x="12700" y="557149"/>
                  </a:lnTo>
                  <a:cubicBezTo>
                    <a:pt x="12700" y="623443"/>
                    <a:pt x="66421" y="677291"/>
                    <a:pt x="132842" y="677291"/>
                  </a:cubicBezTo>
                  <a:lnTo>
                    <a:pt x="557149" y="677291"/>
                  </a:lnTo>
                  <a:cubicBezTo>
                    <a:pt x="623443" y="677291"/>
                    <a:pt x="677291" y="623570"/>
                    <a:pt x="677291" y="557149"/>
                  </a:cubicBezTo>
                  <a:lnTo>
                    <a:pt x="677291" y="132842"/>
                  </a:lnTo>
                  <a:cubicBezTo>
                    <a:pt x="677291" y="66421"/>
                    <a:pt x="623443" y="12700"/>
                    <a:pt x="557149" y="12700"/>
                  </a:cubicBezTo>
                  <a:lnTo>
                    <a:pt x="132842" y="12700"/>
                  </a:lnTo>
                  <a:lnTo>
                    <a:pt x="132842" y="6350"/>
                  </a:lnTo>
                  <a:lnTo>
                    <a:pt x="132842" y="12700"/>
                  </a:lnTo>
                  <a:cubicBezTo>
                    <a:pt x="66421" y="12700"/>
                    <a:pt x="12700" y="66421"/>
                    <a:pt x="12700" y="132842"/>
                  </a:cubicBezTo>
                  <a:close/>
                </a:path>
              </a:pathLst>
            </a:custGeom>
            <a:solidFill>
              <a:srgbClr val="313E80"/>
            </a:solidFill>
          </p:spPr>
        </p:sp>
      </p:grpSp>
      <p:sp>
        <p:nvSpPr>
          <p:cNvPr name="TextBox 30" id="30"/>
          <p:cNvSpPr txBox="true"/>
          <p:nvPr/>
        </p:nvSpPr>
        <p:spPr>
          <a:xfrm rot="0">
            <a:off x="9047634" y="7566124"/>
            <a:ext cx="192584" cy="300633"/>
          </a:xfrm>
          <a:prstGeom prst="rect">
            <a:avLst/>
          </a:prstGeom>
        </p:spPr>
        <p:txBody>
          <a:bodyPr anchor="t" rtlCol="false" tIns="0" lIns="0" bIns="0" rIns="0">
            <a:spAutoFit/>
          </a:bodyPr>
          <a:lstStyle/>
          <a:p>
            <a:pPr algn="ctr">
              <a:lnSpc>
                <a:spcPts val="2625"/>
              </a:lnSpc>
            </a:pPr>
            <a:r>
              <a:rPr lang="en-US" sz="2625">
                <a:solidFill>
                  <a:srgbClr val="CFD0D8"/>
                </a:solidFill>
                <a:latin typeface="Roboto"/>
                <a:ea typeface="Roboto"/>
                <a:cs typeface="Roboto"/>
                <a:sym typeface="Roboto"/>
              </a:rPr>
              <a:t>3</a:t>
            </a:r>
          </a:p>
        </p:txBody>
      </p:sp>
      <p:sp>
        <p:nvSpPr>
          <p:cNvPr name="TextBox 31" id="31"/>
          <p:cNvSpPr txBox="true"/>
          <p:nvPr/>
        </p:nvSpPr>
        <p:spPr>
          <a:xfrm rot="0">
            <a:off x="4048869" y="7396311"/>
            <a:ext cx="3853309" cy="371772"/>
          </a:xfrm>
          <a:prstGeom prst="rect">
            <a:avLst/>
          </a:prstGeom>
        </p:spPr>
        <p:txBody>
          <a:bodyPr anchor="t" rtlCol="false" tIns="0" lIns="0" bIns="0" rIns="0">
            <a:spAutoFit/>
          </a:bodyPr>
          <a:lstStyle/>
          <a:p>
            <a:pPr algn="r">
              <a:lnSpc>
                <a:spcPts val="2750"/>
              </a:lnSpc>
            </a:pPr>
            <a:r>
              <a:rPr lang="en-US" sz="2187">
                <a:solidFill>
                  <a:srgbClr val="CFD0D8"/>
                </a:solidFill>
                <a:latin typeface="Roboto"/>
                <a:ea typeface="Roboto"/>
                <a:cs typeface="Roboto"/>
                <a:sym typeface="Roboto"/>
              </a:rPr>
              <a:t>Automated Prompt Generation</a:t>
            </a:r>
          </a:p>
        </p:txBody>
      </p:sp>
      <p:sp>
        <p:nvSpPr>
          <p:cNvPr name="TextBox 32" id="32"/>
          <p:cNvSpPr txBox="true"/>
          <p:nvPr/>
        </p:nvSpPr>
        <p:spPr>
          <a:xfrm rot="0">
            <a:off x="790278" y="7827317"/>
            <a:ext cx="7111901" cy="1521024"/>
          </a:xfrm>
          <a:prstGeom prst="rect">
            <a:avLst/>
          </a:prstGeom>
        </p:spPr>
        <p:txBody>
          <a:bodyPr anchor="t" rtlCol="false" tIns="0" lIns="0" bIns="0" rIns="0">
            <a:spAutoFit/>
          </a:bodyPr>
          <a:lstStyle/>
          <a:p>
            <a:pPr algn="r">
              <a:lnSpc>
                <a:spcPts val="2812"/>
              </a:lnSpc>
            </a:pPr>
            <a:r>
              <a:rPr lang="en-US" sz="1750">
                <a:solidFill>
                  <a:srgbClr val="CFD0D8"/>
                </a:solidFill>
                <a:latin typeface="Roboto"/>
                <a:ea typeface="Roboto"/>
                <a:cs typeface="Roboto"/>
                <a:sym typeface="Roboto"/>
              </a:rPr>
              <a:t>As the field of prompt engineering matures, we may see the development of AI-powered tools and algorithms that can automatically generate and optimize prompts, further streamlining the process and making it accessible to a wider audience.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18">
                <a:alpha val="74902"/>
              </a:srgbClr>
            </a:solidFill>
          </p:spPr>
        </p:sp>
      </p:grpSp>
      <p:sp>
        <p:nvSpPr>
          <p:cNvPr name="TextBox 5" id="5"/>
          <p:cNvSpPr txBox="true"/>
          <p:nvPr/>
        </p:nvSpPr>
        <p:spPr>
          <a:xfrm rot="0">
            <a:off x="992238" y="1396156"/>
            <a:ext cx="7088237" cy="924074"/>
          </a:xfrm>
          <a:prstGeom prst="rect">
            <a:avLst/>
          </a:prstGeom>
        </p:spPr>
        <p:txBody>
          <a:bodyPr anchor="t" rtlCol="false" tIns="0" lIns="0" bIns="0" rIns="0">
            <a:spAutoFit/>
          </a:bodyPr>
          <a:lstStyle/>
          <a:p>
            <a:pPr algn="l">
              <a:lnSpc>
                <a:spcPts val="6937"/>
              </a:lnSpc>
            </a:pPr>
            <a:r>
              <a:rPr lang="en-US" sz="5562">
                <a:solidFill>
                  <a:srgbClr val="FFFFFF"/>
                </a:solidFill>
                <a:latin typeface="Roboto"/>
                <a:ea typeface="Roboto"/>
                <a:cs typeface="Roboto"/>
                <a:sym typeface="Roboto"/>
              </a:rPr>
              <a:t>Conclusion</a:t>
            </a:r>
          </a:p>
        </p:txBody>
      </p:sp>
      <p:sp>
        <p:nvSpPr>
          <p:cNvPr name="Freeform 6" id="6" descr="preencoded.png"/>
          <p:cNvSpPr/>
          <p:nvPr/>
        </p:nvSpPr>
        <p:spPr>
          <a:xfrm flipH="false" flipV="false" rot="0">
            <a:off x="992238" y="2887266"/>
            <a:ext cx="5150941" cy="3183434"/>
          </a:xfrm>
          <a:custGeom>
            <a:avLst/>
            <a:gdLst/>
            <a:ahLst/>
            <a:cxnLst/>
            <a:rect r="r" b="b" t="t" l="l"/>
            <a:pathLst>
              <a:path h="3183434" w="5150941">
                <a:moveTo>
                  <a:pt x="0" y="0"/>
                </a:moveTo>
                <a:lnTo>
                  <a:pt x="5150941" y="0"/>
                </a:lnTo>
                <a:lnTo>
                  <a:pt x="5150941" y="3183434"/>
                </a:lnTo>
                <a:lnTo>
                  <a:pt x="0" y="3183434"/>
                </a:lnTo>
                <a:lnTo>
                  <a:pt x="0" y="0"/>
                </a:lnTo>
                <a:close/>
              </a:path>
            </a:pathLst>
          </a:custGeom>
          <a:blipFill>
            <a:blip r:embed="rId3"/>
            <a:stretch>
              <a:fillRect l="-52" t="0" r="-52" b="0"/>
            </a:stretch>
          </a:blipFill>
        </p:spPr>
      </p:sp>
      <p:sp>
        <p:nvSpPr>
          <p:cNvPr name="TextBox 7" id="7"/>
          <p:cNvSpPr txBox="true"/>
          <p:nvPr/>
        </p:nvSpPr>
        <p:spPr>
          <a:xfrm rot="0">
            <a:off x="992238" y="6396484"/>
            <a:ext cx="3697040" cy="471487"/>
          </a:xfrm>
          <a:prstGeom prst="rect">
            <a:avLst/>
          </a:prstGeom>
        </p:spPr>
        <p:txBody>
          <a:bodyPr anchor="t" rtlCol="false" tIns="0" lIns="0" bIns="0" rIns="0">
            <a:spAutoFit/>
          </a:bodyPr>
          <a:lstStyle/>
          <a:p>
            <a:pPr algn="l">
              <a:lnSpc>
                <a:spcPts val="3437"/>
              </a:lnSpc>
            </a:pPr>
            <a:r>
              <a:rPr lang="en-US" sz="2750">
                <a:solidFill>
                  <a:srgbClr val="CFD0D8"/>
                </a:solidFill>
                <a:latin typeface="Roboto"/>
                <a:ea typeface="Roboto"/>
                <a:cs typeface="Roboto"/>
                <a:sym typeface="Roboto"/>
              </a:rPr>
              <a:t>Collaborative Approach</a:t>
            </a:r>
          </a:p>
        </p:txBody>
      </p:sp>
      <p:sp>
        <p:nvSpPr>
          <p:cNvPr name="TextBox 8" id="8"/>
          <p:cNvSpPr txBox="true"/>
          <p:nvPr/>
        </p:nvSpPr>
        <p:spPr>
          <a:xfrm rot="0">
            <a:off x="992238" y="6942832"/>
            <a:ext cx="5150941" cy="1909762"/>
          </a:xfrm>
          <a:prstGeom prst="rect">
            <a:avLst/>
          </a:prstGeom>
        </p:spPr>
        <p:txBody>
          <a:bodyPr anchor="t" rtlCol="false" tIns="0" lIns="0" bIns="0" rIns="0">
            <a:spAutoFit/>
          </a:bodyPr>
          <a:lstStyle/>
          <a:p>
            <a:pPr algn="l">
              <a:lnSpc>
                <a:spcPts val="3562"/>
              </a:lnSpc>
            </a:pPr>
            <a:r>
              <a:rPr lang="en-US" sz="2187">
                <a:solidFill>
                  <a:srgbClr val="CFD0D8"/>
                </a:solidFill>
                <a:latin typeface="Roboto"/>
                <a:ea typeface="Roboto"/>
                <a:cs typeface="Roboto"/>
                <a:sym typeface="Roboto"/>
              </a:rPr>
              <a:t>Prompt engineering is a collaborative effort, requiring domain experts, language model researchers, and prompt designers to work together.</a:t>
            </a:r>
          </a:p>
        </p:txBody>
      </p:sp>
      <p:sp>
        <p:nvSpPr>
          <p:cNvPr name="Freeform 9" id="9" descr="preencoded.png"/>
          <p:cNvSpPr/>
          <p:nvPr/>
        </p:nvSpPr>
        <p:spPr>
          <a:xfrm flipH="false" flipV="false" rot="0">
            <a:off x="6568380" y="2887266"/>
            <a:ext cx="5151090" cy="3183582"/>
          </a:xfrm>
          <a:custGeom>
            <a:avLst/>
            <a:gdLst/>
            <a:ahLst/>
            <a:cxnLst/>
            <a:rect r="r" b="b" t="t" l="l"/>
            <a:pathLst>
              <a:path h="3183582" w="5151090">
                <a:moveTo>
                  <a:pt x="0" y="0"/>
                </a:moveTo>
                <a:lnTo>
                  <a:pt x="5151090" y="0"/>
                </a:lnTo>
                <a:lnTo>
                  <a:pt x="5151090" y="3183583"/>
                </a:lnTo>
                <a:lnTo>
                  <a:pt x="0" y="3183583"/>
                </a:lnTo>
                <a:lnTo>
                  <a:pt x="0" y="0"/>
                </a:lnTo>
                <a:close/>
              </a:path>
            </a:pathLst>
          </a:custGeom>
          <a:blipFill>
            <a:blip r:embed="rId4"/>
            <a:stretch>
              <a:fillRect l="-53" t="0" r="-53" b="0"/>
            </a:stretch>
          </a:blipFill>
        </p:spPr>
      </p:sp>
      <p:sp>
        <p:nvSpPr>
          <p:cNvPr name="TextBox 10" id="10"/>
          <p:cNvSpPr txBox="true"/>
          <p:nvPr/>
        </p:nvSpPr>
        <p:spPr>
          <a:xfrm rot="0">
            <a:off x="6568380" y="6396632"/>
            <a:ext cx="3565772" cy="471487"/>
          </a:xfrm>
          <a:prstGeom prst="rect">
            <a:avLst/>
          </a:prstGeom>
        </p:spPr>
        <p:txBody>
          <a:bodyPr anchor="t" rtlCol="false" tIns="0" lIns="0" bIns="0" rIns="0">
            <a:spAutoFit/>
          </a:bodyPr>
          <a:lstStyle/>
          <a:p>
            <a:pPr algn="l">
              <a:lnSpc>
                <a:spcPts val="3437"/>
              </a:lnSpc>
            </a:pPr>
            <a:r>
              <a:rPr lang="en-US" sz="2750">
                <a:solidFill>
                  <a:srgbClr val="CFD0D8"/>
                </a:solidFill>
                <a:latin typeface="Roboto"/>
                <a:ea typeface="Roboto"/>
                <a:cs typeface="Roboto"/>
                <a:sym typeface="Roboto"/>
              </a:rPr>
              <a:t>Continuous Innovation</a:t>
            </a:r>
          </a:p>
        </p:txBody>
      </p:sp>
      <p:sp>
        <p:nvSpPr>
          <p:cNvPr name="TextBox 11" id="11"/>
          <p:cNvSpPr txBox="true"/>
          <p:nvPr/>
        </p:nvSpPr>
        <p:spPr>
          <a:xfrm rot="0">
            <a:off x="6568380" y="6942981"/>
            <a:ext cx="5151090" cy="1909762"/>
          </a:xfrm>
          <a:prstGeom prst="rect">
            <a:avLst/>
          </a:prstGeom>
        </p:spPr>
        <p:txBody>
          <a:bodyPr anchor="t" rtlCol="false" tIns="0" lIns="0" bIns="0" rIns="0">
            <a:spAutoFit/>
          </a:bodyPr>
          <a:lstStyle/>
          <a:p>
            <a:pPr algn="l">
              <a:lnSpc>
                <a:spcPts val="3562"/>
              </a:lnSpc>
            </a:pPr>
            <a:r>
              <a:rPr lang="en-US" sz="2187">
                <a:solidFill>
                  <a:srgbClr val="CFD0D8"/>
                </a:solidFill>
                <a:latin typeface="Roboto"/>
                <a:ea typeface="Roboto"/>
                <a:cs typeface="Roboto"/>
                <a:sym typeface="Roboto"/>
              </a:rPr>
              <a:t>As language models evolve, prompt engineering will continue to be a crucial and rapidly advancing field, unlocking new possibilities.</a:t>
            </a:r>
          </a:p>
        </p:txBody>
      </p:sp>
      <p:sp>
        <p:nvSpPr>
          <p:cNvPr name="Freeform 12" id="12" descr="preencoded.png"/>
          <p:cNvSpPr/>
          <p:nvPr/>
        </p:nvSpPr>
        <p:spPr>
          <a:xfrm flipH="false" flipV="false" rot="0">
            <a:off x="12144672" y="2887266"/>
            <a:ext cx="5150941" cy="3183434"/>
          </a:xfrm>
          <a:custGeom>
            <a:avLst/>
            <a:gdLst/>
            <a:ahLst/>
            <a:cxnLst/>
            <a:rect r="r" b="b" t="t" l="l"/>
            <a:pathLst>
              <a:path h="3183434" w="5150941">
                <a:moveTo>
                  <a:pt x="0" y="0"/>
                </a:moveTo>
                <a:lnTo>
                  <a:pt x="5150942" y="0"/>
                </a:lnTo>
                <a:lnTo>
                  <a:pt x="5150942" y="3183434"/>
                </a:lnTo>
                <a:lnTo>
                  <a:pt x="0" y="3183434"/>
                </a:lnTo>
                <a:lnTo>
                  <a:pt x="0" y="0"/>
                </a:lnTo>
                <a:close/>
              </a:path>
            </a:pathLst>
          </a:custGeom>
          <a:blipFill>
            <a:blip r:embed="rId5"/>
            <a:stretch>
              <a:fillRect l="-52" t="0" r="-52" b="0"/>
            </a:stretch>
          </a:blipFill>
        </p:spPr>
      </p:sp>
      <p:sp>
        <p:nvSpPr>
          <p:cNvPr name="TextBox 13" id="13"/>
          <p:cNvSpPr txBox="true"/>
          <p:nvPr/>
        </p:nvSpPr>
        <p:spPr>
          <a:xfrm rot="0">
            <a:off x="12144672" y="6396484"/>
            <a:ext cx="3581102" cy="471487"/>
          </a:xfrm>
          <a:prstGeom prst="rect">
            <a:avLst/>
          </a:prstGeom>
        </p:spPr>
        <p:txBody>
          <a:bodyPr anchor="t" rtlCol="false" tIns="0" lIns="0" bIns="0" rIns="0">
            <a:spAutoFit/>
          </a:bodyPr>
          <a:lstStyle/>
          <a:p>
            <a:pPr algn="l">
              <a:lnSpc>
                <a:spcPts val="3437"/>
              </a:lnSpc>
            </a:pPr>
            <a:r>
              <a:rPr lang="en-US" sz="2750">
                <a:solidFill>
                  <a:srgbClr val="CFD0D8"/>
                </a:solidFill>
                <a:latin typeface="Roboto"/>
                <a:ea typeface="Roboto"/>
                <a:cs typeface="Roboto"/>
                <a:sym typeface="Roboto"/>
              </a:rPr>
              <a:t>Inclusive Development</a:t>
            </a:r>
          </a:p>
        </p:txBody>
      </p:sp>
      <p:sp>
        <p:nvSpPr>
          <p:cNvPr name="TextBox 14" id="14"/>
          <p:cNvSpPr txBox="true"/>
          <p:nvPr/>
        </p:nvSpPr>
        <p:spPr>
          <a:xfrm rot="0">
            <a:off x="12144672" y="6942832"/>
            <a:ext cx="5150941" cy="1909762"/>
          </a:xfrm>
          <a:prstGeom prst="rect">
            <a:avLst/>
          </a:prstGeom>
        </p:spPr>
        <p:txBody>
          <a:bodyPr anchor="t" rtlCol="false" tIns="0" lIns="0" bIns="0" rIns="0">
            <a:spAutoFit/>
          </a:bodyPr>
          <a:lstStyle/>
          <a:p>
            <a:pPr algn="l">
              <a:lnSpc>
                <a:spcPts val="3562"/>
              </a:lnSpc>
            </a:pPr>
            <a:r>
              <a:rPr lang="en-US" sz="2187">
                <a:solidFill>
                  <a:srgbClr val="CFD0D8"/>
                </a:solidFill>
                <a:latin typeface="Roboto"/>
                <a:ea typeface="Roboto"/>
                <a:cs typeface="Roboto"/>
                <a:sym typeface="Roboto"/>
              </a:rPr>
              <a:t>Prompt engineering must prioritize fairness, transparency, and responsible development to ensure language models serve the greater good.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18">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900559" y="874514"/>
            <a:ext cx="9628882" cy="1646336"/>
          </a:xfrm>
          <a:prstGeom prst="rect">
            <a:avLst/>
          </a:prstGeom>
        </p:spPr>
        <p:txBody>
          <a:bodyPr anchor="t" rtlCol="false" tIns="0" lIns="0" bIns="0" rIns="0">
            <a:spAutoFit/>
          </a:bodyPr>
          <a:lstStyle/>
          <a:p>
            <a:pPr algn="l">
              <a:lnSpc>
                <a:spcPts val="6312"/>
              </a:lnSpc>
            </a:pPr>
            <a:r>
              <a:rPr lang="en-US" sz="5062">
                <a:solidFill>
                  <a:srgbClr val="FFFFFF"/>
                </a:solidFill>
                <a:latin typeface="Roboto"/>
                <a:ea typeface="Roboto"/>
                <a:cs typeface="Roboto"/>
                <a:sym typeface="Roboto"/>
              </a:rPr>
              <a:t>Understanding Prompt Engineering</a:t>
            </a:r>
          </a:p>
        </p:txBody>
      </p:sp>
      <p:grpSp>
        <p:nvGrpSpPr>
          <p:cNvPr name="Group 8" id="8"/>
          <p:cNvGrpSpPr/>
          <p:nvPr/>
        </p:nvGrpSpPr>
        <p:grpSpPr>
          <a:xfrm rot="0">
            <a:off x="895796" y="3191470"/>
            <a:ext cx="588466" cy="588466"/>
            <a:chOff x="0" y="0"/>
            <a:chExt cx="784622" cy="784622"/>
          </a:xfrm>
        </p:grpSpPr>
        <p:sp>
          <p:nvSpPr>
            <p:cNvPr name="Freeform 9" id="9"/>
            <p:cNvSpPr/>
            <p:nvPr/>
          </p:nvSpPr>
          <p:spPr>
            <a:xfrm flipH="false" flipV="false" rot="0">
              <a:off x="6350" y="6350"/>
              <a:ext cx="771906" cy="771906"/>
            </a:xfrm>
            <a:custGeom>
              <a:avLst/>
              <a:gdLst/>
              <a:ahLst/>
              <a:cxnLst/>
              <a:rect r="r" b="b" t="t" l="l"/>
              <a:pathLst>
                <a:path h="771906" w="771906">
                  <a:moveTo>
                    <a:pt x="0" y="144145"/>
                  </a:moveTo>
                  <a:cubicBezTo>
                    <a:pt x="0" y="64516"/>
                    <a:pt x="64516" y="0"/>
                    <a:pt x="144145" y="0"/>
                  </a:cubicBezTo>
                  <a:lnTo>
                    <a:pt x="627761" y="0"/>
                  </a:lnTo>
                  <a:cubicBezTo>
                    <a:pt x="707390" y="0"/>
                    <a:pt x="771906" y="64516"/>
                    <a:pt x="771906" y="144145"/>
                  </a:cubicBezTo>
                  <a:lnTo>
                    <a:pt x="771906" y="627761"/>
                  </a:lnTo>
                  <a:cubicBezTo>
                    <a:pt x="771906" y="707390"/>
                    <a:pt x="707390" y="771906"/>
                    <a:pt x="627761" y="771906"/>
                  </a:cubicBezTo>
                  <a:lnTo>
                    <a:pt x="144145" y="771906"/>
                  </a:lnTo>
                  <a:cubicBezTo>
                    <a:pt x="64516" y="771906"/>
                    <a:pt x="0" y="707390"/>
                    <a:pt x="0" y="627761"/>
                  </a:cubicBezTo>
                  <a:close/>
                </a:path>
              </a:pathLst>
            </a:custGeom>
            <a:solidFill>
              <a:srgbClr val="182567"/>
            </a:solidFill>
          </p:spPr>
        </p:sp>
        <p:sp>
          <p:nvSpPr>
            <p:cNvPr name="Freeform 10" id="10"/>
            <p:cNvSpPr/>
            <p:nvPr/>
          </p:nvSpPr>
          <p:spPr>
            <a:xfrm flipH="false" flipV="false" rot="0">
              <a:off x="0" y="0"/>
              <a:ext cx="784606" cy="784606"/>
            </a:xfrm>
            <a:custGeom>
              <a:avLst/>
              <a:gdLst/>
              <a:ahLst/>
              <a:cxnLst/>
              <a:rect r="r" b="b" t="t" l="l"/>
              <a:pathLst>
                <a:path h="784606" w="784606">
                  <a:moveTo>
                    <a:pt x="0" y="150495"/>
                  </a:moveTo>
                  <a:cubicBezTo>
                    <a:pt x="0" y="67310"/>
                    <a:pt x="67310" y="0"/>
                    <a:pt x="150495" y="0"/>
                  </a:cubicBezTo>
                  <a:lnTo>
                    <a:pt x="634111" y="0"/>
                  </a:lnTo>
                  <a:lnTo>
                    <a:pt x="634111" y="6350"/>
                  </a:lnTo>
                  <a:lnTo>
                    <a:pt x="634111" y="0"/>
                  </a:lnTo>
                  <a:cubicBezTo>
                    <a:pt x="717169" y="0"/>
                    <a:pt x="784606" y="67310"/>
                    <a:pt x="784606" y="150495"/>
                  </a:cubicBezTo>
                  <a:lnTo>
                    <a:pt x="778256" y="150495"/>
                  </a:lnTo>
                  <a:lnTo>
                    <a:pt x="784606" y="150495"/>
                  </a:lnTo>
                  <a:lnTo>
                    <a:pt x="784606" y="634111"/>
                  </a:lnTo>
                  <a:lnTo>
                    <a:pt x="778256" y="634111"/>
                  </a:lnTo>
                  <a:lnTo>
                    <a:pt x="784606" y="634111"/>
                  </a:lnTo>
                  <a:cubicBezTo>
                    <a:pt x="784606" y="717169"/>
                    <a:pt x="717296" y="784606"/>
                    <a:pt x="634111" y="784606"/>
                  </a:cubicBezTo>
                  <a:lnTo>
                    <a:pt x="634111" y="778256"/>
                  </a:lnTo>
                  <a:lnTo>
                    <a:pt x="634111" y="784606"/>
                  </a:lnTo>
                  <a:lnTo>
                    <a:pt x="150495" y="784606"/>
                  </a:lnTo>
                  <a:lnTo>
                    <a:pt x="150495" y="778256"/>
                  </a:lnTo>
                  <a:lnTo>
                    <a:pt x="150495" y="784606"/>
                  </a:lnTo>
                  <a:cubicBezTo>
                    <a:pt x="67310" y="784606"/>
                    <a:pt x="0" y="717296"/>
                    <a:pt x="0" y="634111"/>
                  </a:cubicBezTo>
                  <a:lnTo>
                    <a:pt x="0" y="150495"/>
                  </a:lnTo>
                  <a:lnTo>
                    <a:pt x="6350" y="150495"/>
                  </a:lnTo>
                  <a:lnTo>
                    <a:pt x="0" y="150495"/>
                  </a:lnTo>
                  <a:moveTo>
                    <a:pt x="12700" y="150495"/>
                  </a:moveTo>
                  <a:lnTo>
                    <a:pt x="12700" y="634111"/>
                  </a:lnTo>
                  <a:lnTo>
                    <a:pt x="6350" y="634111"/>
                  </a:lnTo>
                  <a:lnTo>
                    <a:pt x="12700" y="634111"/>
                  </a:lnTo>
                  <a:cubicBezTo>
                    <a:pt x="12700" y="710184"/>
                    <a:pt x="74422" y="771906"/>
                    <a:pt x="150495" y="771906"/>
                  </a:cubicBezTo>
                  <a:lnTo>
                    <a:pt x="634111" y="771906"/>
                  </a:lnTo>
                  <a:cubicBezTo>
                    <a:pt x="710184" y="771906"/>
                    <a:pt x="771906" y="710184"/>
                    <a:pt x="771906" y="634111"/>
                  </a:cubicBezTo>
                  <a:lnTo>
                    <a:pt x="771906" y="150495"/>
                  </a:lnTo>
                  <a:cubicBezTo>
                    <a:pt x="771906" y="74422"/>
                    <a:pt x="710311" y="12700"/>
                    <a:pt x="634111" y="12700"/>
                  </a:cubicBezTo>
                  <a:lnTo>
                    <a:pt x="150495" y="12700"/>
                  </a:lnTo>
                  <a:lnTo>
                    <a:pt x="150495" y="6350"/>
                  </a:lnTo>
                  <a:lnTo>
                    <a:pt x="150495" y="12700"/>
                  </a:lnTo>
                  <a:cubicBezTo>
                    <a:pt x="74422" y="12700"/>
                    <a:pt x="12700" y="74422"/>
                    <a:pt x="12700" y="150495"/>
                  </a:cubicBezTo>
                  <a:close/>
                </a:path>
              </a:pathLst>
            </a:custGeom>
            <a:solidFill>
              <a:srgbClr val="313E80"/>
            </a:solidFill>
          </p:spPr>
        </p:sp>
      </p:grpSp>
      <p:sp>
        <p:nvSpPr>
          <p:cNvPr name="TextBox 11" id="11"/>
          <p:cNvSpPr txBox="true"/>
          <p:nvPr/>
        </p:nvSpPr>
        <p:spPr>
          <a:xfrm rot="0">
            <a:off x="1080344" y="3330774"/>
            <a:ext cx="219373" cy="347960"/>
          </a:xfrm>
          <a:prstGeom prst="rect">
            <a:avLst/>
          </a:prstGeom>
        </p:spPr>
        <p:txBody>
          <a:bodyPr anchor="t" rtlCol="false" tIns="0" lIns="0" bIns="0" rIns="0">
            <a:spAutoFit/>
          </a:bodyPr>
          <a:lstStyle/>
          <a:p>
            <a:pPr algn="ctr">
              <a:lnSpc>
                <a:spcPts val="3000"/>
              </a:lnSpc>
            </a:pPr>
            <a:r>
              <a:rPr lang="en-US" sz="3000">
                <a:solidFill>
                  <a:srgbClr val="CFD0D8"/>
                </a:solidFill>
                <a:latin typeface="Roboto"/>
                <a:ea typeface="Roboto"/>
                <a:cs typeface="Roboto"/>
                <a:sym typeface="Roboto"/>
              </a:rPr>
              <a:t>1</a:t>
            </a:r>
          </a:p>
        </p:txBody>
      </p:sp>
      <p:sp>
        <p:nvSpPr>
          <p:cNvPr name="TextBox 12" id="12"/>
          <p:cNvSpPr txBox="true"/>
          <p:nvPr/>
        </p:nvSpPr>
        <p:spPr>
          <a:xfrm rot="0">
            <a:off x="1736824" y="3177182"/>
            <a:ext cx="3849589" cy="823020"/>
          </a:xfrm>
          <a:prstGeom prst="rect">
            <a:avLst/>
          </a:prstGeom>
        </p:spPr>
        <p:txBody>
          <a:bodyPr anchor="t" rtlCol="false" tIns="0" lIns="0" bIns="0" rIns="0">
            <a:spAutoFit/>
          </a:bodyPr>
          <a:lstStyle/>
          <a:p>
            <a:pPr algn="l">
              <a:lnSpc>
                <a:spcPts val="3124"/>
              </a:lnSpc>
            </a:pPr>
            <a:r>
              <a:rPr lang="en-US" sz="2499">
                <a:solidFill>
                  <a:srgbClr val="CFD0D8"/>
                </a:solidFill>
                <a:latin typeface="Roboto"/>
                <a:ea typeface="Roboto"/>
                <a:cs typeface="Roboto"/>
                <a:sym typeface="Roboto"/>
              </a:rPr>
              <a:t>Defining Prompt Engineering</a:t>
            </a:r>
          </a:p>
        </p:txBody>
      </p:sp>
      <p:sp>
        <p:nvSpPr>
          <p:cNvPr name="TextBox 13" id="13"/>
          <p:cNvSpPr txBox="true"/>
          <p:nvPr/>
        </p:nvSpPr>
        <p:spPr>
          <a:xfrm rot="0">
            <a:off x="1736824" y="4068813"/>
            <a:ext cx="3849589" cy="2967335"/>
          </a:xfrm>
          <a:prstGeom prst="rect">
            <a:avLst/>
          </a:prstGeom>
        </p:spPr>
        <p:txBody>
          <a:bodyPr anchor="t" rtlCol="false" tIns="0" lIns="0" bIns="0" rIns="0">
            <a:spAutoFit/>
          </a:bodyPr>
          <a:lstStyle/>
          <a:p>
            <a:pPr algn="l">
              <a:lnSpc>
                <a:spcPts val="3187"/>
              </a:lnSpc>
            </a:pPr>
            <a:r>
              <a:rPr lang="en-US" sz="2000">
                <a:solidFill>
                  <a:srgbClr val="CFD0D8"/>
                </a:solidFill>
                <a:latin typeface="Roboto"/>
                <a:ea typeface="Roboto"/>
                <a:cs typeface="Roboto"/>
                <a:sym typeface="Roboto"/>
              </a:rPr>
              <a:t>Prompt engineering is the process of crafting prompts that effectively communicate the desired task or output to a language model, enabling it to generate relevant, coherent, and high-quality responses.</a:t>
            </a:r>
          </a:p>
        </p:txBody>
      </p:sp>
      <p:grpSp>
        <p:nvGrpSpPr>
          <p:cNvPr name="Group 14" id="14"/>
          <p:cNvGrpSpPr/>
          <p:nvPr/>
        </p:nvGrpSpPr>
        <p:grpSpPr>
          <a:xfrm rot="0">
            <a:off x="5838974" y="3191470"/>
            <a:ext cx="588466" cy="588466"/>
            <a:chOff x="0" y="0"/>
            <a:chExt cx="784622" cy="784622"/>
          </a:xfrm>
        </p:grpSpPr>
        <p:sp>
          <p:nvSpPr>
            <p:cNvPr name="Freeform 15" id="15"/>
            <p:cNvSpPr/>
            <p:nvPr/>
          </p:nvSpPr>
          <p:spPr>
            <a:xfrm flipH="false" flipV="false" rot="0">
              <a:off x="6350" y="6350"/>
              <a:ext cx="771906" cy="771906"/>
            </a:xfrm>
            <a:custGeom>
              <a:avLst/>
              <a:gdLst/>
              <a:ahLst/>
              <a:cxnLst/>
              <a:rect r="r" b="b" t="t" l="l"/>
              <a:pathLst>
                <a:path h="771906" w="771906">
                  <a:moveTo>
                    <a:pt x="0" y="144145"/>
                  </a:moveTo>
                  <a:cubicBezTo>
                    <a:pt x="0" y="64516"/>
                    <a:pt x="64516" y="0"/>
                    <a:pt x="144145" y="0"/>
                  </a:cubicBezTo>
                  <a:lnTo>
                    <a:pt x="627761" y="0"/>
                  </a:lnTo>
                  <a:cubicBezTo>
                    <a:pt x="707390" y="0"/>
                    <a:pt x="771906" y="64516"/>
                    <a:pt x="771906" y="144145"/>
                  </a:cubicBezTo>
                  <a:lnTo>
                    <a:pt x="771906" y="627761"/>
                  </a:lnTo>
                  <a:cubicBezTo>
                    <a:pt x="771906" y="707390"/>
                    <a:pt x="707390" y="771906"/>
                    <a:pt x="627761" y="771906"/>
                  </a:cubicBezTo>
                  <a:lnTo>
                    <a:pt x="144145" y="771906"/>
                  </a:lnTo>
                  <a:cubicBezTo>
                    <a:pt x="64516" y="771906"/>
                    <a:pt x="0" y="707390"/>
                    <a:pt x="0" y="627761"/>
                  </a:cubicBezTo>
                  <a:close/>
                </a:path>
              </a:pathLst>
            </a:custGeom>
            <a:solidFill>
              <a:srgbClr val="182567"/>
            </a:solidFill>
          </p:spPr>
        </p:sp>
        <p:sp>
          <p:nvSpPr>
            <p:cNvPr name="Freeform 16" id="16"/>
            <p:cNvSpPr/>
            <p:nvPr/>
          </p:nvSpPr>
          <p:spPr>
            <a:xfrm flipH="false" flipV="false" rot="0">
              <a:off x="0" y="0"/>
              <a:ext cx="784606" cy="784606"/>
            </a:xfrm>
            <a:custGeom>
              <a:avLst/>
              <a:gdLst/>
              <a:ahLst/>
              <a:cxnLst/>
              <a:rect r="r" b="b" t="t" l="l"/>
              <a:pathLst>
                <a:path h="784606" w="784606">
                  <a:moveTo>
                    <a:pt x="0" y="150495"/>
                  </a:moveTo>
                  <a:cubicBezTo>
                    <a:pt x="0" y="67310"/>
                    <a:pt x="67310" y="0"/>
                    <a:pt x="150495" y="0"/>
                  </a:cubicBezTo>
                  <a:lnTo>
                    <a:pt x="634111" y="0"/>
                  </a:lnTo>
                  <a:lnTo>
                    <a:pt x="634111" y="6350"/>
                  </a:lnTo>
                  <a:lnTo>
                    <a:pt x="634111" y="0"/>
                  </a:lnTo>
                  <a:cubicBezTo>
                    <a:pt x="717169" y="0"/>
                    <a:pt x="784606" y="67310"/>
                    <a:pt x="784606" y="150495"/>
                  </a:cubicBezTo>
                  <a:lnTo>
                    <a:pt x="778256" y="150495"/>
                  </a:lnTo>
                  <a:lnTo>
                    <a:pt x="784606" y="150495"/>
                  </a:lnTo>
                  <a:lnTo>
                    <a:pt x="784606" y="634111"/>
                  </a:lnTo>
                  <a:lnTo>
                    <a:pt x="778256" y="634111"/>
                  </a:lnTo>
                  <a:lnTo>
                    <a:pt x="784606" y="634111"/>
                  </a:lnTo>
                  <a:cubicBezTo>
                    <a:pt x="784606" y="717169"/>
                    <a:pt x="717296" y="784606"/>
                    <a:pt x="634111" y="784606"/>
                  </a:cubicBezTo>
                  <a:lnTo>
                    <a:pt x="634111" y="778256"/>
                  </a:lnTo>
                  <a:lnTo>
                    <a:pt x="634111" y="784606"/>
                  </a:lnTo>
                  <a:lnTo>
                    <a:pt x="150495" y="784606"/>
                  </a:lnTo>
                  <a:lnTo>
                    <a:pt x="150495" y="778256"/>
                  </a:lnTo>
                  <a:lnTo>
                    <a:pt x="150495" y="784606"/>
                  </a:lnTo>
                  <a:cubicBezTo>
                    <a:pt x="67310" y="784606"/>
                    <a:pt x="0" y="717296"/>
                    <a:pt x="0" y="634111"/>
                  </a:cubicBezTo>
                  <a:lnTo>
                    <a:pt x="0" y="150495"/>
                  </a:lnTo>
                  <a:lnTo>
                    <a:pt x="6350" y="150495"/>
                  </a:lnTo>
                  <a:lnTo>
                    <a:pt x="0" y="150495"/>
                  </a:lnTo>
                  <a:moveTo>
                    <a:pt x="12700" y="150495"/>
                  </a:moveTo>
                  <a:lnTo>
                    <a:pt x="12700" y="634111"/>
                  </a:lnTo>
                  <a:lnTo>
                    <a:pt x="6350" y="634111"/>
                  </a:lnTo>
                  <a:lnTo>
                    <a:pt x="12700" y="634111"/>
                  </a:lnTo>
                  <a:cubicBezTo>
                    <a:pt x="12700" y="710184"/>
                    <a:pt x="74422" y="771906"/>
                    <a:pt x="150495" y="771906"/>
                  </a:cubicBezTo>
                  <a:lnTo>
                    <a:pt x="634111" y="771906"/>
                  </a:lnTo>
                  <a:cubicBezTo>
                    <a:pt x="710184" y="771906"/>
                    <a:pt x="771906" y="710184"/>
                    <a:pt x="771906" y="634111"/>
                  </a:cubicBezTo>
                  <a:lnTo>
                    <a:pt x="771906" y="150495"/>
                  </a:lnTo>
                  <a:cubicBezTo>
                    <a:pt x="771906" y="74422"/>
                    <a:pt x="710311" y="12700"/>
                    <a:pt x="634111" y="12700"/>
                  </a:cubicBezTo>
                  <a:lnTo>
                    <a:pt x="150495" y="12700"/>
                  </a:lnTo>
                  <a:lnTo>
                    <a:pt x="150495" y="6350"/>
                  </a:lnTo>
                  <a:lnTo>
                    <a:pt x="150495" y="12700"/>
                  </a:lnTo>
                  <a:cubicBezTo>
                    <a:pt x="74422" y="12700"/>
                    <a:pt x="12700" y="74422"/>
                    <a:pt x="12700" y="150495"/>
                  </a:cubicBezTo>
                  <a:close/>
                </a:path>
              </a:pathLst>
            </a:custGeom>
            <a:solidFill>
              <a:srgbClr val="313E80"/>
            </a:solidFill>
          </p:spPr>
        </p:sp>
      </p:grpSp>
      <p:sp>
        <p:nvSpPr>
          <p:cNvPr name="TextBox 17" id="17"/>
          <p:cNvSpPr txBox="true"/>
          <p:nvPr/>
        </p:nvSpPr>
        <p:spPr>
          <a:xfrm rot="0">
            <a:off x="6023521" y="3330774"/>
            <a:ext cx="219372" cy="347960"/>
          </a:xfrm>
          <a:prstGeom prst="rect">
            <a:avLst/>
          </a:prstGeom>
        </p:spPr>
        <p:txBody>
          <a:bodyPr anchor="t" rtlCol="false" tIns="0" lIns="0" bIns="0" rIns="0">
            <a:spAutoFit/>
          </a:bodyPr>
          <a:lstStyle/>
          <a:p>
            <a:pPr algn="ctr">
              <a:lnSpc>
                <a:spcPts val="3000"/>
              </a:lnSpc>
            </a:pPr>
            <a:r>
              <a:rPr lang="en-US" sz="3000">
                <a:solidFill>
                  <a:srgbClr val="CFD0D8"/>
                </a:solidFill>
                <a:latin typeface="Roboto"/>
                <a:ea typeface="Roboto"/>
                <a:cs typeface="Roboto"/>
                <a:sym typeface="Roboto"/>
              </a:rPr>
              <a:t>2</a:t>
            </a:r>
          </a:p>
        </p:txBody>
      </p:sp>
      <p:sp>
        <p:nvSpPr>
          <p:cNvPr name="TextBox 18" id="18"/>
          <p:cNvSpPr txBox="true"/>
          <p:nvPr/>
        </p:nvSpPr>
        <p:spPr>
          <a:xfrm rot="0">
            <a:off x="6680001" y="3177182"/>
            <a:ext cx="3849589" cy="823020"/>
          </a:xfrm>
          <a:prstGeom prst="rect">
            <a:avLst/>
          </a:prstGeom>
        </p:spPr>
        <p:txBody>
          <a:bodyPr anchor="t" rtlCol="false" tIns="0" lIns="0" bIns="0" rIns="0">
            <a:spAutoFit/>
          </a:bodyPr>
          <a:lstStyle/>
          <a:p>
            <a:pPr algn="l">
              <a:lnSpc>
                <a:spcPts val="3124"/>
              </a:lnSpc>
            </a:pPr>
            <a:r>
              <a:rPr lang="en-US" sz="2499">
                <a:solidFill>
                  <a:srgbClr val="CFD0D8"/>
                </a:solidFill>
                <a:latin typeface="Roboto"/>
                <a:ea typeface="Roboto"/>
                <a:cs typeface="Roboto"/>
                <a:sym typeface="Roboto"/>
              </a:rPr>
              <a:t>The Importance of Prompt Design</a:t>
            </a:r>
          </a:p>
        </p:txBody>
      </p:sp>
      <p:sp>
        <p:nvSpPr>
          <p:cNvPr name="TextBox 19" id="19"/>
          <p:cNvSpPr txBox="true"/>
          <p:nvPr/>
        </p:nvSpPr>
        <p:spPr>
          <a:xfrm rot="0">
            <a:off x="6680001" y="4068813"/>
            <a:ext cx="3849589" cy="2555676"/>
          </a:xfrm>
          <a:prstGeom prst="rect">
            <a:avLst/>
          </a:prstGeom>
        </p:spPr>
        <p:txBody>
          <a:bodyPr anchor="t" rtlCol="false" tIns="0" lIns="0" bIns="0" rIns="0">
            <a:spAutoFit/>
          </a:bodyPr>
          <a:lstStyle/>
          <a:p>
            <a:pPr algn="l">
              <a:lnSpc>
                <a:spcPts val="3187"/>
              </a:lnSpc>
            </a:pPr>
            <a:r>
              <a:rPr lang="en-US" sz="2000">
                <a:solidFill>
                  <a:srgbClr val="CFD0D8"/>
                </a:solidFill>
                <a:latin typeface="Roboto"/>
                <a:ea typeface="Roboto"/>
                <a:cs typeface="Roboto"/>
                <a:sym typeface="Roboto"/>
              </a:rPr>
              <a:t>Well-designed prompts are crucial for language models to understand the context, intent, and requirements of the task at hand, leading to more accurate, relevant, and useful outputs.</a:t>
            </a:r>
          </a:p>
        </p:txBody>
      </p:sp>
      <p:grpSp>
        <p:nvGrpSpPr>
          <p:cNvPr name="Group 20" id="20"/>
          <p:cNvGrpSpPr/>
          <p:nvPr/>
        </p:nvGrpSpPr>
        <p:grpSpPr>
          <a:xfrm rot="0">
            <a:off x="895796" y="7578179"/>
            <a:ext cx="588466" cy="588466"/>
            <a:chOff x="0" y="0"/>
            <a:chExt cx="784622" cy="784622"/>
          </a:xfrm>
        </p:grpSpPr>
        <p:sp>
          <p:nvSpPr>
            <p:cNvPr name="Freeform 21" id="21"/>
            <p:cNvSpPr/>
            <p:nvPr/>
          </p:nvSpPr>
          <p:spPr>
            <a:xfrm flipH="false" flipV="false" rot="0">
              <a:off x="6350" y="6350"/>
              <a:ext cx="771906" cy="771906"/>
            </a:xfrm>
            <a:custGeom>
              <a:avLst/>
              <a:gdLst/>
              <a:ahLst/>
              <a:cxnLst/>
              <a:rect r="r" b="b" t="t" l="l"/>
              <a:pathLst>
                <a:path h="771906" w="771906">
                  <a:moveTo>
                    <a:pt x="0" y="144145"/>
                  </a:moveTo>
                  <a:cubicBezTo>
                    <a:pt x="0" y="64516"/>
                    <a:pt x="64516" y="0"/>
                    <a:pt x="144145" y="0"/>
                  </a:cubicBezTo>
                  <a:lnTo>
                    <a:pt x="627761" y="0"/>
                  </a:lnTo>
                  <a:cubicBezTo>
                    <a:pt x="707390" y="0"/>
                    <a:pt x="771906" y="64516"/>
                    <a:pt x="771906" y="144145"/>
                  </a:cubicBezTo>
                  <a:lnTo>
                    <a:pt x="771906" y="627761"/>
                  </a:lnTo>
                  <a:cubicBezTo>
                    <a:pt x="771906" y="707390"/>
                    <a:pt x="707390" y="771906"/>
                    <a:pt x="627761" y="771906"/>
                  </a:cubicBezTo>
                  <a:lnTo>
                    <a:pt x="144145" y="771906"/>
                  </a:lnTo>
                  <a:cubicBezTo>
                    <a:pt x="64516" y="771906"/>
                    <a:pt x="0" y="707390"/>
                    <a:pt x="0" y="627761"/>
                  </a:cubicBezTo>
                  <a:close/>
                </a:path>
              </a:pathLst>
            </a:custGeom>
            <a:solidFill>
              <a:srgbClr val="182567"/>
            </a:solidFill>
          </p:spPr>
        </p:sp>
        <p:sp>
          <p:nvSpPr>
            <p:cNvPr name="Freeform 22" id="22"/>
            <p:cNvSpPr/>
            <p:nvPr/>
          </p:nvSpPr>
          <p:spPr>
            <a:xfrm flipH="false" flipV="false" rot="0">
              <a:off x="0" y="0"/>
              <a:ext cx="784606" cy="784606"/>
            </a:xfrm>
            <a:custGeom>
              <a:avLst/>
              <a:gdLst/>
              <a:ahLst/>
              <a:cxnLst/>
              <a:rect r="r" b="b" t="t" l="l"/>
              <a:pathLst>
                <a:path h="784606" w="784606">
                  <a:moveTo>
                    <a:pt x="0" y="150495"/>
                  </a:moveTo>
                  <a:cubicBezTo>
                    <a:pt x="0" y="67310"/>
                    <a:pt x="67310" y="0"/>
                    <a:pt x="150495" y="0"/>
                  </a:cubicBezTo>
                  <a:lnTo>
                    <a:pt x="634111" y="0"/>
                  </a:lnTo>
                  <a:lnTo>
                    <a:pt x="634111" y="6350"/>
                  </a:lnTo>
                  <a:lnTo>
                    <a:pt x="634111" y="0"/>
                  </a:lnTo>
                  <a:cubicBezTo>
                    <a:pt x="717169" y="0"/>
                    <a:pt x="784606" y="67310"/>
                    <a:pt x="784606" y="150495"/>
                  </a:cubicBezTo>
                  <a:lnTo>
                    <a:pt x="778256" y="150495"/>
                  </a:lnTo>
                  <a:lnTo>
                    <a:pt x="784606" y="150495"/>
                  </a:lnTo>
                  <a:lnTo>
                    <a:pt x="784606" y="634111"/>
                  </a:lnTo>
                  <a:lnTo>
                    <a:pt x="778256" y="634111"/>
                  </a:lnTo>
                  <a:lnTo>
                    <a:pt x="784606" y="634111"/>
                  </a:lnTo>
                  <a:cubicBezTo>
                    <a:pt x="784606" y="717169"/>
                    <a:pt x="717296" y="784606"/>
                    <a:pt x="634111" y="784606"/>
                  </a:cubicBezTo>
                  <a:lnTo>
                    <a:pt x="634111" y="778256"/>
                  </a:lnTo>
                  <a:lnTo>
                    <a:pt x="634111" y="784606"/>
                  </a:lnTo>
                  <a:lnTo>
                    <a:pt x="150495" y="784606"/>
                  </a:lnTo>
                  <a:lnTo>
                    <a:pt x="150495" y="778256"/>
                  </a:lnTo>
                  <a:lnTo>
                    <a:pt x="150495" y="784606"/>
                  </a:lnTo>
                  <a:cubicBezTo>
                    <a:pt x="67310" y="784606"/>
                    <a:pt x="0" y="717296"/>
                    <a:pt x="0" y="634111"/>
                  </a:cubicBezTo>
                  <a:lnTo>
                    <a:pt x="0" y="150495"/>
                  </a:lnTo>
                  <a:lnTo>
                    <a:pt x="6350" y="150495"/>
                  </a:lnTo>
                  <a:lnTo>
                    <a:pt x="0" y="150495"/>
                  </a:lnTo>
                  <a:moveTo>
                    <a:pt x="12700" y="150495"/>
                  </a:moveTo>
                  <a:lnTo>
                    <a:pt x="12700" y="634111"/>
                  </a:lnTo>
                  <a:lnTo>
                    <a:pt x="6350" y="634111"/>
                  </a:lnTo>
                  <a:lnTo>
                    <a:pt x="12700" y="634111"/>
                  </a:lnTo>
                  <a:cubicBezTo>
                    <a:pt x="12700" y="710184"/>
                    <a:pt x="74422" y="771906"/>
                    <a:pt x="150495" y="771906"/>
                  </a:cubicBezTo>
                  <a:lnTo>
                    <a:pt x="634111" y="771906"/>
                  </a:lnTo>
                  <a:cubicBezTo>
                    <a:pt x="710184" y="771906"/>
                    <a:pt x="771906" y="710184"/>
                    <a:pt x="771906" y="634111"/>
                  </a:cubicBezTo>
                  <a:lnTo>
                    <a:pt x="771906" y="150495"/>
                  </a:lnTo>
                  <a:cubicBezTo>
                    <a:pt x="771906" y="74422"/>
                    <a:pt x="710311" y="12700"/>
                    <a:pt x="634111" y="12700"/>
                  </a:cubicBezTo>
                  <a:lnTo>
                    <a:pt x="150495" y="12700"/>
                  </a:lnTo>
                  <a:lnTo>
                    <a:pt x="150495" y="6350"/>
                  </a:lnTo>
                  <a:lnTo>
                    <a:pt x="150495" y="12700"/>
                  </a:lnTo>
                  <a:cubicBezTo>
                    <a:pt x="74422" y="12700"/>
                    <a:pt x="12700" y="74422"/>
                    <a:pt x="12700" y="150495"/>
                  </a:cubicBezTo>
                  <a:close/>
                </a:path>
              </a:pathLst>
            </a:custGeom>
            <a:solidFill>
              <a:srgbClr val="313E80"/>
            </a:solidFill>
          </p:spPr>
        </p:sp>
      </p:grpSp>
      <p:sp>
        <p:nvSpPr>
          <p:cNvPr name="TextBox 23" id="23"/>
          <p:cNvSpPr txBox="true"/>
          <p:nvPr/>
        </p:nvSpPr>
        <p:spPr>
          <a:xfrm rot="0">
            <a:off x="1080344" y="7717482"/>
            <a:ext cx="219373" cy="347960"/>
          </a:xfrm>
          <a:prstGeom prst="rect">
            <a:avLst/>
          </a:prstGeom>
        </p:spPr>
        <p:txBody>
          <a:bodyPr anchor="t" rtlCol="false" tIns="0" lIns="0" bIns="0" rIns="0">
            <a:spAutoFit/>
          </a:bodyPr>
          <a:lstStyle/>
          <a:p>
            <a:pPr algn="ctr">
              <a:lnSpc>
                <a:spcPts val="3000"/>
              </a:lnSpc>
            </a:pPr>
            <a:r>
              <a:rPr lang="en-US" sz="3000">
                <a:solidFill>
                  <a:srgbClr val="CFD0D8"/>
                </a:solidFill>
                <a:latin typeface="Roboto"/>
                <a:ea typeface="Roboto"/>
                <a:cs typeface="Roboto"/>
                <a:sym typeface="Roboto"/>
              </a:rPr>
              <a:t>3</a:t>
            </a:r>
          </a:p>
        </p:txBody>
      </p:sp>
      <p:sp>
        <p:nvSpPr>
          <p:cNvPr name="TextBox 24" id="24"/>
          <p:cNvSpPr txBox="true"/>
          <p:nvPr/>
        </p:nvSpPr>
        <p:spPr>
          <a:xfrm rot="0">
            <a:off x="1736824" y="7563891"/>
            <a:ext cx="6152704" cy="421035"/>
          </a:xfrm>
          <a:prstGeom prst="rect">
            <a:avLst/>
          </a:prstGeom>
        </p:spPr>
        <p:txBody>
          <a:bodyPr anchor="t" rtlCol="false" tIns="0" lIns="0" bIns="0" rIns="0">
            <a:spAutoFit/>
          </a:bodyPr>
          <a:lstStyle/>
          <a:p>
            <a:pPr algn="l">
              <a:lnSpc>
                <a:spcPts val="3124"/>
              </a:lnSpc>
            </a:pPr>
            <a:r>
              <a:rPr lang="en-US" sz="2499">
                <a:solidFill>
                  <a:srgbClr val="CFD0D8"/>
                </a:solidFill>
                <a:latin typeface="Roboto"/>
                <a:ea typeface="Roboto"/>
                <a:cs typeface="Roboto"/>
                <a:sym typeface="Roboto"/>
              </a:rPr>
              <a:t>The Iterative Nature of Prompt Engineering</a:t>
            </a:r>
          </a:p>
        </p:txBody>
      </p:sp>
      <p:sp>
        <p:nvSpPr>
          <p:cNvPr name="TextBox 25" id="25"/>
          <p:cNvSpPr txBox="true"/>
          <p:nvPr/>
        </p:nvSpPr>
        <p:spPr>
          <a:xfrm rot="0">
            <a:off x="1736824" y="8053536"/>
            <a:ext cx="8792616" cy="1320701"/>
          </a:xfrm>
          <a:prstGeom prst="rect">
            <a:avLst/>
          </a:prstGeom>
        </p:spPr>
        <p:txBody>
          <a:bodyPr anchor="t" rtlCol="false" tIns="0" lIns="0" bIns="0" rIns="0">
            <a:spAutoFit/>
          </a:bodyPr>
          <a:lstStyle/>
          <a:p>
            <a:pPr algn="l">
              <a:lnSpc>
                <a:spcPts val="3187"/>
              </a:lnSpc>
            </a:pPr>
            <a:r>
              <a:rPr lang="en-US" sz="2000">
                <a:solidFill>
                  <a:srgbClr val="CFD0D8"/>
                </a:solidFill>
                <a:latin typeface="Roboto"/>
                <a:ea typeface="Roboto"/>
                <a:cs typeface="Roboto"/>
                <a:sym typeface="Roboto"/>
              </a:rPr>
              <a:t>Prompt engineering is an iterative process, where prompts are continuously refined and improved based on the model's responses, feedback, and evolving task requirements.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18">
                <a:alpha val="74902"/>
              </a:srgbClr>
            </a:solidFill>
          </p:spPr>
        </p:sp>
      </p:grpSp>
      <p:sp>
        <p:nvSpPr>
          <p:cNvPr name="TextBox 5" id="5"/>
          <p:cNvSpPr txBox="true"/>
          <p:nvPr/>
        </p:nvSpPr>
        <p:spPr>
          <a:xfrm rot="0">
            <a:off x="992238" y="2683222"/>
            <a:ext cx="11605320" cy="924074"/>
          </a:xfrm>
          <a:prstGeom prst="rect">
            <a:avLst/>
          </a:prstGeom>
        </p:spPr>
        <p:txBody>
          <a:bodyPr anchor="t" rtlCol="false" tIns="0" lIns="0" bIns="0" rIns="0">
            <a:spAutoFit/>
          </a:bodyPr>
          <a:lstStyle/>
          <a:p>
            <a:pPr algn="l">
              <a:lnSpc>
                <a:spcPts val="6937"/>
              </a:lnSpc>
            </a:pPr>
            <a:r>
              <a:rPr lang="en-US" sz="5562">
                <a:solidFill>
                  <a:srgbClr val="FFFFFF"/>
                </a:solidFill>
                <a:latin typeface="Roboto"/>
                <a:ea typeface="Roboto"/>
                <a:cs typeface="Roboto"/>
                <a:sym typeface="Roboto"/>
              </a:rPr>
              <a:t>The Fundamentals of Prompt Design</a:t>
            </a:r>
          </a:p>
        </p:txBody>
      </p:sp>
      <p:sp>
        <p:nvSpPr>
          <p:cNvPr name="TextBox 6" id="6"/>
          <p:cNvSpPr txBox="true"/>
          <p:nvPr/>
        </p:nvSpPr>
        <p:spPr>
          <a:xfrm rot="0">
            <a:off x="992238" y="4287441"/>
            <a:ext cx="3544044" cy="471487"/>
          </a:xfrm>
          <a:prstGeom prst="rect">
            <a:avLst/>
          </a:prstGeom>
        </p:spPr>
        <p:txBody>
          <a:bodyPr anchor="t" rtlCol="false" tIns="0" lIns="0" bIns="0" rIns="0">
            <a:spAutoFit/>
          </a:bodyPr>
          <a:lstStyle/>
          <a:p>
            <a:pPr algn="l">
              <a:lnSpc>
                <a:spcPts val="3437"/>
              </a:lnSpc>
            </a:pPr>
            <a:r>
              <a:rPr lang="en-US" sz="2750">
                <a:solidFill>
                  <a:srgbClr val="FFFFFF"/>
                </a:solidFill>
                <a:latin typeface="Roboto"/>
                <a:ea typeface="Roboto"/>
                <a:cs typeface="Roboto"/>
                <a:sym typeface="Roboto"/>
              </a:rPr>
              <a:t>Task Description</a:t>
            </a:r>
          </a:p>
        </p:txBody>
      </p:sp>
      <p:sp>
        <p:nvSpPr>
          <p:cNvPr name="TextBox 7" id="7"/>
          <p:cNvSpPr txBox="true"/>
          <p:nvPr/>
        </p:nvSpPr>
        <p:spPr>
          <a:xfrm rot="0">
            <a:off x="992238" y="4947196"/>
            <a:ext cx="4972645" cy="1909762"/>
          </a:xfrm>
          <a:prstGeom prst="rect">
            <a:avLst/>
          </a:prstGeom>
        </p:spPr>
        <p:txBody>
          <a:bodyPr anchor="t" rtlCol="false" tIns="0" lIns="0" bIns="0" rIns="0">
            <a:spAutoFit/>
          </a:bodyPr>
          <a:lstStyle/>
          <a:p>
            <a:pPr algn="l">
              <a:lnSpc>
                <a:spcPts val="3562"/>
              </a:lnSpc>
            </a:pPr>
            <a:r>
              <a:rPr lang="en-US" sz="2187">
                <a:solidFill>
                  <a:srgbClr val="CFD0D8"/>
                </a:solidFill>
                <a:latin typeface="Roboto"/>
                <a:ea typeface="Roboto"/>
                <a:cs typeface="Roboto"/>
                <a:sym typeface="Roboto"/>
              </a:rPr>
              <a:t>Clearly define the task or objective you want the language model to accomplish, using specific and unambiguous language.</a:t>
            </a:r>
          </a:p>
        </p:txBody>
      </p:sp>
      <p:sp>
        <p:nvSpPr>
          <p:cNvPr name="TextBox 8" id="8"/>
          <p:cNvSpPr txBox="true"/>
          <p:nvPr/>
        </p:nvSpPr>
        <p:spPr>
          <a:xfrm rot="0">
            <a:off x="6666160" y="4287441"/>
            <a:ext cx="3544044" cy="471487"/>
          </a:xfrm>
          <a:prstGeom prst="rect">
            <a:avLst/>
          </a:prstGeom>
        </p:spPr>
        <p:txBody>
          <a:bodyPr anchor="t" rtlCol="false" tIns="0" lIns="0" bIns="0" rIns="0">
            <a:spAutoFit/>
          </a:bodyPr>
          <a:lstStyle/>
          <a:p>
            <a:pPr algn="l">
              <a:lnSpc>
                <a:spcPts val="3437"/>
              </a:lnSpc>
            </a:pPr>
            <a:r>
              <a:rPr lang="en-US" sz="2750">
                <a:solidFill>
                  <a:srgbClr val="FFFFFF"/>
                </a:solidFill>
                <a:latin typeface="Roboto"/>
                <a:ea typeface="Roboto"/>
                <a:cs typeface="Roboto"/>
                <a:sym typeface="Roboto"/>
              </a:rPr>
              <a:t>Context Clues</a:t>
            </a:r>
          </a:p>
        </p:txBody>
      </p:sp>
      <p:sp>
        <p:nvSpPr>
          <p:cNvPr name="TextBox 9" id="9"/>
          <p:cNvSpPr txBox="true"/>
          <p:nvPr/>
        </p:nvSpPr>
        <p:spPr>
          <a:xfrm rot="0">
            <a:off x="6666160" y="4947196"/>
            <a:ext cx="4972645" cy="2363391"/>
          </a:xfrm>
          <a:prstGeom prst="rect">
            <a:avLst/>
          </a:prstGeom>
        </p:spPr>
        <p:txBody>
          <a:bodyPr anchor="t" rtlCol="false" tIns="0" lIns="0" bIns="0" rIns="0">
            <a:spAutoFit/>
          </a:bodyPr>
          <a:lstStyle/>
          <a:p>
            <a:pPr algn="l">
              <a:lnSpc>
                <a:spcPts val="3562"/>
              </a:lnSpc>
            </a:pPr>
            <a:r>
              <a:rPr lang="en-US" sz="2187">
                <a:solidFill>
                  <a:srgbClr val="CFD0D8"/>
                </a:solidFill>
                <a:latin typeface="Roboto"/>
                <a:ea typeface="Roboto"/>
                <a:cs typeface="Roboto"/>
                <a:sym typeface="Roboto"/>
              </a:rPr>
              <a:t>Provide relevant background information, domain knowledge, and contextual cues to help the model better understand the task and generate more appropriate responses.</a:t>
            </a:r>
          </a:p>
        </p:txBody>
      </p:sp>
      <p:sp>
        <p:nvSpPr>
          <p:cNvPr name="TextBox 10" id="10"/>
          <p:cNvSpPr txBox="true"/>
          <p:nvPr/>
        </p:nvSpPr>
        <p:spPr>
          <a:xfrm rot="0">
            <a:off x="12340084" y="4287441"/>
            <a:ext cx="3970139" cy="471487"/>
          </a:xfrm>
          <a:prstGeom prst="rect">
            <a:avLst/>
          </a:prstGeom>
        </p:spPr>
        <p:txBody>
          <a:bodyPr anchor="t" rtlCol="false" tIns="0" lIns="0" bIns="0" rIns="0">
            <a:spAutoFit/>
          </a:bodyPr>
          <a:lstStyle/>
          <a:p>
            <a:pPr algn="l">
              <a:lnSpc>
                <a:spcPts val="3437"/>
              </a:lnSpc>
            </a:pPr>
            <a:r>
              <a:rPr lang="en-US" sz="2750">
                <a:solidFill>
                  <a:srgbClr val="FFFFFF"/>
                </a:solidFill>
                <a:latin typeface="Roboto"/>
                <a:ea typeface="Roboto"/>
                <a:cs typeface="Roboto"/>
                <a:sym typeface="Roboto"/>
              </a:rPr>
              <a:t>Formatting and Structure</a:t>
            </a:r>
          </a:p>
        </p:txBody>
      </p:sp>
      <p:sp>
        <p:nvSpPr>
          <p:cNvPr name="TextBox 11" id="11"/>
          <p:cNvSpPr txBox="true"/>
          <p:nvPr/>
        </p:nvSpPr>
        <p:spPr>
          <a:xfrm rot="0">
            <a:off x="12340084" y="4947196"/>
            <a:ext cx="4972645" cy="2363391"/>
          </a:xfrm>
          <a:prstGeom prst="rect">
            <a:avLst/>
          </a:prstGeom>
        </p:spPr>
        <p:txBody>
          <a:bodyPr anchor="t" rtlCol="false" tIns="0" lIns="0" bIns="0" rIns="0">
            <a:spAutoFit/>
          </a:bodyPr>
          <a:lstStyle/>
          <a:p>
            <a:pPr algn="l">
              <a:lnSpc>
                <a:spcPts val="3562"/>
              </a:lnSpc>
            </a:pPr>
            <a:r>
              <a:rPr lang="en-US" sz="2187">
                <a:solidFill>
                  <a:srgbClr val="CFD0D8"/>
                </a:solidFill>
                <a:latin typeface="Roboto"/>
                <a:ea typeface="Roboto"/>
                <a:cs typeface="Roboto"/>
                <a:sym typeface="Roboto"/>
              </a:rPr>
              <a:t>Use formatting, such as bullet points, headings, and formatting tags, to organize the prompt and make it easier for the language model to parse and understand.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18">
                <a:alpha val="74902"/>
              </a:srgbClr>
            </a:solidFill>
          </p:spPr>
        </p:sp>
      </p:grpSp>
      <p:sp>
        <p:nvSpPr>
          <p:cNvPr name="Freeform 5" id="5" descr="preencoded.png"/>
          <p:cNvSpPr/>
          <p:nvPr/>
        </p:nvSpPr>
        <p:spPr>
          <a:xfrm flipH="false" flipV="false" rot="0">
            <a:off x="0" y="0"/>
            <a:ext cx="18288000" cy="2822376"/>
          </a:xfrm>
          <a:custGeom>
            <a:avLst/>
            <a:gdLst/>
            <a:ahLst/>
            <a:cxnLst/>
            <a:rect r="r" b="b" t="t" l="l"/>
            <a:pathLst>
              <a:path h="2822376" w="18288000">
                <a:moveTo>
                  <a:pt x="0" y="0"/>
                </a:moveTo>
                <a:lnTo>
                  <a:pt x="18288000" y="0"/>
                </a:lnTo>
                <a:lnTo>
                  <a:pt x="18288000" y="2822376"/>
                </a:lnTo>
                <a:lnTo>
                  <a:pt x="0" y="2822376"/>
                </a:lnTo>
                <a:lnTo>
                  <a:pt x="0" y="0"/>
                </a:lnTo>
                <a:close/>
              </a:path>
            </a:pathLst>
          </a:custGeom>
          <a:blipFill>
            <a:blip r:embed="rId3"/>
            <a:stretch>
              <a:fillRect l="-52" t="0" r="-52" b="0"/>
            </a:stretch>
          </a:blipFill>
        </p:spPr>
      </p:sp>
      <p:sp>
        <p:nvSpPr>
          <p:cNvPr name="Freeform 6" id="6" descr="preencoded.png"/>
          <p:cNvSpPr/>
          <p:nvPr/>
        </p:nvSpPr>
        <p:spPr>
          <a:xfrm flipH="false" flipV="false" rot="0">
            <a:off x="7607945" y="282179"/>
            <a:ext cx="3072110" cy="2258020"/>
          </a:xfrm>
          <a:custGeom>
            <a:avLst/>
            <a:gdLst/>
            <a:ahLst/>
            <a:cxnLst/>
            <a:rect r="r" b="b" t="t" l="l"/>
            <a:pathLst>
              <a:path h="2258020" w="3072110">
                <a:moveTo>
                  <a:pt x="0" y="0"/>
                </a:moveTo>
                <a:lnTo>
                  <a:pt x="3072110" y="0"/>
                </a:lnTo>
                <a:lnTo>
                  <a:pt x="3072110" y="2258020"/>
                </a:lnTo>
                <a:lnTo>
                  <a:pt x="0" y="2258020"/>
                </a:lnTo>
                <a:lnTo>
                  <a:pt x="0" y="0"/>
                </a:lnTo>
                <a:close/>
              </a:path>
            </a:pathLst>
          </a:custGeom>
          <a:blipFill>
            <a:blip r:embed="rId4"/>
            <a:stretch>
              <a:fillRect l="-85" t="0" r="-85" b="0"/>
            </a:stretch>
          </a:blipFill>
        </p:spPr>
      </p:sp>
      <p:sp>
        <p:nvSpPr>
          <p:cNvPr name="TextBox 7" id="7"/>
          <p:cNvSpPr txBox="true"/>
          <p:nvPr/>
        </p:nvSpPr>
        <p:spPr>
          <a:xfrm rot="0">
            <a:off x="790278" y="3416201"/>
            <a:ext cx="11848505" cy="734169"/>
          </a:xfrm>
          <a:prstGeom prst="rect">
            <a:avLst/>
          </a:prstGeom>
        </p:spPr>
        <p:txBody>
          <a:bodyPr anchor="t" rtlCol="false" tIns="0" lIns="0" bIns="0" rIns="0">
            <a:spAutoFit/>
          </a:bodyPr>
          <a:lstStyle/>
          <a:p>
            <a:pPr algn="l">
              <a:lnSpc>
                <a:spcPts val="5500"/>
              </a:lnSpc>
            </a:pPr>
            <a:r>
              <a:rPr lang="en-US" sz="4437">
                <a:solidFill>
                  <a:srgbClr val="FFFFFF"/>
                </a:solidFill>
                <a:latin typeface="Roboto"/>
                <a:ea typeface="Roboto"/>
                <a:cs typeface="Roboto"/>
                <a:sym typeface="Roboto"/>
              </a:rPr>
              <a:t>Real-World Applications of Prompt Engineering</a:t>
            </a:r>
          </a:p>
        </p:txBody>
      </p:sp>
      <p:grpSp>
        <p:nvGrpSpPr>
          <p:cNvPr name="Group 8" id="8"/>
          <p:cNvGrpSpPr/>
          <p:nvPr/>
        </p:nvGrpSpPr>
        <p:grpSpPr>
          <a:xfrm rot="0">
            <a:off x="790278" y="7076777"/>
            <a:ext cx="16707445" cy="28575"/>
            <a:chOff x="0" y="0"/>
            <a:chExt cx="22276593" cy="38100"/>
          </a:xfrm>
        </p:grpSpPr>
        <p:sp>
          <p:nvSpPr>
            <p:cNvPr name="Freeform 9" id="9"/>
            <p:cNvSpPr/>
            <p:nvPr/>
          </p:nvSpPr>
          <p:spPr>
            <a:xfrm flipH="false" flipV="false" rot="0">
              <a:off x="0" y="0"/>
              <a:ext cx="22276563" cy="38100"/>
            </a:xfrm>
            <a:custGeom>
              <a:avLst/>
              <a:gdLst/>
              <a:ahLst/>
              <a:cxnLst/>
              <a:rect r="r" b="b" t="t" l="l"/>
              <a:pathLst>
                <a:path h="38100" w="22276563">
                  <a:moveTo>
                    <a:pt x="0" y="19050"/>
                  </a:moveTo>
                  <a:cubicBezTo>
                    <a:pt x="0" y="8509"/>
                    <a:pt x="8509" y="0"/>
                    <a:pt x="19050" y="0"/>
                  </a:cubicBezTo>
                  <a:lnTo>
                    <a:pt x="22257513" y="0"/>
                  </a:lnTo>
                  <a:cubicBezTo>
                    <a:pt x="22268053" y="0"/>
                    <a:pt x="22276563" y="8509"/>
                    <a:pt x="22276563" y="19050"/>
                  </a:cubicBezTo>
                  <a:cubicBezTo>
                    <a:pt x="22276563" y="29591"/>
                    <a:pt x="22268053" y="38100"/>
                    <a:pt x="22257513" y="38100"/>
                  </a:cubicBezTo>
                  <a:lnTo>
                    <a:pt x="19050" y="38100"/>
                  </a:lnTo>
                  <a:cubicBezTo>
                    <a:pt x="8509" y="38100"/>
                    <a:pt x="0" y="29591"/>
                    <a:pt x="0" y="19050"/>
                  </a:cubicBezTo>
                  <a:close/>
                </a:path>
              </a:pathLst>
            </a:custGeom>
            <a:solidFill>
              <a:srgbClr val="313E80"/>
            </a:solidFill>
          </p:spPr>
        </p:sp>
      </p:grpSp>
      <p:grpSp>
        <p:nvGrpSpPr>
          <p:cNvPr name="Group 10" id="10"/>
          <p:cNvGrpSpPr/>
          <p:nvPr/>
        </p:nvGrpSpPr>
        <p:grpSpPr>
          <a:xfrm rot="0">
            <a:off x="4896147" y="6286575"/>
            <a:ext cx="28575" cy="790277"/>
            <a:chOff x="0" y="0"/>
            <a:chExt cx="38100" cy="1053703"/>
          </a:xfrm>
        </p:grpSpPr>
        <p:sp>
          <p:nvSpPr>
            <p:cNvPr name="Freeform 11" id="11"/>
            <p:cNvSpPr/>
            <p:nvPr/>
          </p:nvSpPr>
          <p:spPr>
            <a:xfrm flipH="false" flipV="false" rot="0">
              <a:off x="0" y="0"/>
              <a:ext cx="38100" cy="1053719"/>
            </a:xfrm>
            <a:custGeom>
              <a:avLst/>
              <a:gdLst/>
              <a:ahLst/>
              <a:cxnLst/>
              <a:rect r="r" b="b" t="t" l="l"/>
              <a:pathLst>
                <a:path h="1053719" w="38100">
                  <a:moveTo>
                    <a:pt x="0" y="19050"/>
                  </a:moveTo>
                  <a:cubicBezTo>
                    <a:pt x="0" y="8509"/>
                    <a:pt x="8509" y="0"/>
                    <a:pt x="19050" y="0"/>
                  </a:cubicBezTo>
                  <a:cubicBezTo>
                    <a:pt x="29591" y="0"/>
                    <a:pt x="38100" y="8509"/>
                    <a:pt x="38100" y="19050"/>
                  </a:cubicBezTo>
                  <a:lnTo>
                    <a:pt x="38100" y="1034669"/>
                  </a:lnTo>
                  <a:cubicBezTo>
                    <a:pt x="38100" y="1045210"/>
                    <a:pt x="29591" y="1053719"/>
                    <a:pt x="19050" y="1053719"/>
                  </a:cubicBezTo>
                  <a:cubicBezTo>
                    <a:pt x="8509" y="1053719"/>
                    <a:pt x="0" y="1045210"/>
                    <a:pt x="0" y="1034669"/>
                  </a:cubicBezTo>
                  <a:close/>
                </a:path>
              </a:pathLst>
            </a:custGeom>
            <a:solidFill>
              <a:srgbClr val="313E80"/>
            </a:solidFill>
          </p:spPr>
        </p:sp>
      </p:grpSp>
      <p:grpSp>
        <p:nvGrpSpPr>
          <p:cNvPr name="Group 12" id="12"/>
          <p:cNvGrpSpPr/>
          <p:nvPr/>
        </p:nvGrpSpPr>
        <p:grpSpPr>
          <a:xfrm rot="0">
            <a:off x="4651772" y="6818040"/>
            <a:ext cx="517475" cy="517475"/>
            <a:chOff x="0" y="0"/>
            <a:chExt cx="689967" cy="689967"/>
          </a:xfrm>
        </p:grpSpPr>
        <p:sp>
          <p:nvSpPr>
            <p:cNvPr name="Freeform 13" id="13"/>
            <p:cNvSpPr/>
            <p:nvPr/>
          </p:nvSpPr>
          <p:spPr>
            <a:xfrm flipH="false" flipV="false" rot="0">
              <a:off x="6350" y="6350"/>
              <a:ext cx="677291" cy="677291"/>
            </a:xfrm>
            <a:custGeom>
              <a:avLst/>
              <a:gdLst/>
              <a:ahLst/>
              <a:cxnLst/>
              <a:rect r="r" b="b" t="t" l="l"/>
              <a:pathLst>
                <a:path h="677291" w="677291">
                  <a:moveTo>
                    <a:pt x="0" y="126492"/>
                  </a:moveTo>
                  <a:cubicBezTo>
                    <a:pt x="0" y="56642"/>
                    <a:pt x="56642" y="0"/>
                    <a:pt x="126492" y="0"/>
                  </a:cubicBezTo>
                  <a:lnTo>
                    <a:pt x="550799" y="0"/>
                  </a:lnTo>
                  <a:cubicBezTo>
                    <a:pt x="620649" y="0"/>
                    <a:pt x="677291" y="56642"/>
                    <a:pt x="677291" y="126492"/>
                  </a:cubicBezTo>
                  <a:lnTo>
                    <a:pt x="677291" y="550799"/>
                  </a:lnTo>
                  <a:cubicBezTo>
                    <a:pt x="677291" y="620649"/>
                    <a:pt x="620649" y="677291"/>
                    <a:pt x="550799" y="677291"/>
                  </a:cubicBezTo>
                  <a:lnTo>
                    <a:pt x="126492" y="677291"/>
                  </a:lnTo>
                  <a:cubicBezTo>
                    <a:pt x="56642" y="677291"/>
                    <a:pt x="0" y="620649"/>
                    <a:pt x="0" y="550799"/>
                  </a:cubicBezTo>
                  <a:close/>
                </a:path>
              </a:pathLst>
            </a:custGeom>
            <a:solidFill>
              <a:srgbClr val="182567"/>
            </a:solidFill>
          </p:spPr>
        </p:sp>
        <p:sp>
          <p:nvSpPr>
            <p:cNvPr name="Freeform 14" id="14"/>
            <p:cNvSpPr/>
            <p:nvPr/>
          </p:nvSpPr>
          <p:spPr>
            <a:xfrm flipH="false" flipV="false" rot="0">
              <a:off x="0" y="0"/>
              <a:ext cx="689991" cy="689991"/>
            </a:xfrm>
            <a:custGeom>
              <a:avLst/>
              <a:gdLst/>
              <a:ahLst/>
              <a:cxnLst/>
              <a:rect r="r" b="b" t="t" l="l"/>
              <a:pathLst>
                <a:path h="689991" w="689991">
                  <a:moveTo>
                    <a:pt x="0" y="132842"/>
                  </a:moveTo>
                  <a:cubicBezTo>
                    <a:pt x="0" y="59436"/>
                    <a:pt x="59436" y="0"/>
                    <a:pt x="132842" y="0"/>
                  </a:cubicBezTo>
                  <a:lnTo>
                    <a:pt x="557149" y="0"/>
                  </a:lnTo>
                  <a:lnTo>
                    <a:pt x="557149" y="6350"/>
                  </a:lnTo>
                  <a:lnTo>
                    <a:pt x="557149" y="0"/>
                  </a:lnTo>
                  <a:cubicBezTo>
                    <a:pt x="630428" y="0"/>
                    <a:pt x="689991" y="59436"/>
                    <a:pt x="689991" y="132842"/>
                  </a:cubicBezTo>
                  <a:lnTo>
                    <a:pt x="683641" y="132842"/>
                  </a:lnTo>
                  <a:lnTo>
                    <a:pt x="689991" y="132842"/>
                  </a:lnTo>
                  <a:lnTo>
                    <a:pt x="689991" y="557149"/>
                  </a:lnTo>
                  <a:lnTo>
                    <a:pt x="683641" y="557149"/>
                  </a:lnTo>
                  <a:lnTo>
                    <a:pt x="689991" y="557149"/>
                  </a:lnTo>
                  <a:cubicBezTo>
                    <a:pt x="689991" y="630428"/>
                    <a:pt x="630555" y="689991"/>
                    <a:pt x="557149" y="689991"/>
                  </a:cubicBezTo>
                  <a:lnTo>
                    <a:pt x="557149" y="683641"/>
                  </a:lnTo>
                  <a:lnTo>
                    <a:pt x="557149" y="689991"/>
                  </a:lnTo>
                  <a:lnTo>
                    <a:pt x="132842" y="689991"/>
                  </a:lnTo>
                  <a:lnTo>
                    <a:pt x="132842" y="683641"/>
                  </a:lnTo>
                  <a:lnTo>
                    <a:pt x="132842" y="689991"/>
                  </a:lnTo>
                  <a:cubicBezTo>
                    <a:pt x="59436" y="689991"/>
                    <a:pt x="0" y="630555"/>
                    <a:pt x="0" y="557149"/>
                  </a:cubicBezTo>
                  <a:lnTo>
                    <a:pt x="0" y="132842"/>
                  </a:lnTo>
                  <a:lnTo>
                    <a:pt x="6350" y="132842"/>
                  </a:lnTo>
                  <a:lnTo>
                    <a:pt x="0" y="132842"/>
                  </a:lnTo>
                  <a:moveTo>
                    <a:pt x="12700" y="132842"/>
                  </a:moveTo>
                  <a:lnTo>
                    <a:pt x="12700" y="557149"/>
                  </a:lnTo>
                  <a:lnTo>
                    <a:pt x="6350" y="557149"/>
                  </a:lnTo>
                  <a:lnTo>
                    <a:pt x="12700" y="557149"/>
                  </a:lnTo>
                  <a:cubicBezTo>
                    <a:pt x="12700" y="623443"/>
                    <a:pt x="66421" y="677291"/>
                    <a:pt x="132842" y="677291"/>
                  </a:cubicBezTo>
                  <a:lnTo>
                    <a:pt x="557149" y="677291"/>
                  </a:lnTo>
                  <a:cubicBezTo>
                    <a:pt x="623443" y="677291"/>
                    <a:pt x="677291" y="623570"/>
                    <a:pt x="677291" y="557149"/>
                  </a:cubicBezTo>
                  <a:lnTo>
                    <a:pt x="677291" y="132842"/>
                  </a:lnTo>
                  <a:cubicBezTo>
                    <a:pt x="677291" y="66421"/>
                    <a:pt x="623443" y="12700"/>
                    <a:pt x="557149" y="12700"/>
                  </a:cubicBezTo>
                  <a:lnTo>
                    <a:pt x="132842" y="12700"/>
                  </a:lnTo>
                  <a:lnTo>
                    <a:pt x="132842" y="6350"/>
                  </a:lnTo>
                  <a:lnTo>
                    <a:pt x="132842" y="12700"/>
                  </a:lnTo>
                  <a:cubicBezTo>
                    <a:pt x="66421" y="12700"/>
                    <a:pt x="12700" y="66421"/>
                    <a:pt x="12700" y="132842"/>
                  </a:cubicBezTo>
                  <a:close/>
                </a:path>
              </a:pathLst>
            </a:custGeom>
            <a:solidFill>
              <a:srgbClr val="313E80"/>
            </a:solidFill>
          </p:spPr>
        </p:sp>
      </p:grpSp>
      <p:sp>
        <p:nvSpPr>
          <p:cNvPr name="TextBox 15" id="15"/>
          <p:cNvSpPr txBox="true"/>
          <p:nvPr/>
        </p:nvSpPr>
        <p:spPr>
          <a:xfrm rot="0">
            <a:off x="4814144" y="6945436"/>
            <a:ext cx="192584" cy="300633"/>
          </a:xfrm>
          <a:prstGeom prst="rect">
            <a:avLst/>
          </a:prstGeom>
        </p:spPr>
        <p:txBody>
          <a:bodyPr anchor="t" rtlCol="false" tIns="0" lIns="0" bIns="0" rIns="0">
            <a:spAutoFit/>
          </a:bodyPr>
          <a:lstStyle/>
          <a:p>
            <a:pPr algn="ctr">
              <a:lnSpc>
                <a:spcPts val="2625"/>
              </a:lnSpc>
            </a:pPr>
            <a:r>
              <a:rPr lang="en-US" sz="2625">
                <a:solidFill>
                  <a:srgbClr val="CFD0D8"/>
                </a:solidFill>
                <a:latin typeface="Roboto"/>
                <a:ea typeface="Roboto"/>
                <a:cs typeface="Roboto"/>
                <a:sym typeface="Roboto"/>
              </a:rPr>
              <a:t>1</a:t>
            </a:r>
          </a:p>
        </p:txBody>
      </p:sp>
      <p:sp>
        <p:nvSpPr>
          <p:cNvPr name="TextBox 16" id="16"/>
          <p:cNvSpPr txBox="true"/>
          <p:nvPr/>
        </p:nvSpPr>
        <p:spPr>
          <a:xfrm rot="0">
            <a:off x="3499396" y="4469904"/>
            <a:ext cx="2822376" cy="371773"/>
          </a:xfrm>
          <a:prstGeom prst="rect">
            <a:avLst/>
          </a:prstGeom>
        </p:spPr>
        <p:txBody>
          <a:bodyPr anchor="t" rtlCol="false" tIns="0" lIns="0" bIns="0" rIns="0">
            <a:spAutoFit/>
          </a:bodyPr>
          <a:lstStyle/>
          <a:p>
            <a:pPr algn="ctr">
              <a:lnSpc>
                <a:spcPts val="2750"/>
              </a:lnSpc>
            </a:pPr>
            <a:r>
              <a:rPr lang="en-US" sz="2187">
                <a:solidFill>
                  <a:srgbClr val="CFD0D8"/>
                </a:solidFill>
                <a:latin typeface="Roboto"/>
                <a:ea typeface="Roboto"/>
                <a:cs typeface="Roboto"/>
                <a:sym typeface="Roboto"/>
              </a:rPr>
              <a:t>Content Creation</a:t>
            </a:r>
          </a:p>
        </p:txBody>
      </p:sp>
      <p:sp>
        <p:nvSpPr>
          <p:cNvPr name="TextBox 17" id="17"/>
          <p:cNvSpPr txBox="true"/>
          <p:nvPr/>
        </p:nvSpPr>
        <p:spPr>
          <a:xfrm rot="0">
            <a:off x="1016050" y="4900910"/>
            <a:ext cx="7789217" cy="1159818"/>
          </a:xfrm>
          <a:prstGeom prst="rect">
            <a:avLst/>
          </a:prstGeom>
        </p:spPr>
        <p:txBody>
          <a:bodyPr anchor="t" rtlCol="false" tIns="0" lIns="0" bIns="0" rIns="0">
            <a:spAutoFit/>
          </a:bodyPr>
          <a:lstStyle/>
          <a:p>
            <a:pPr algn="ctr">
              <a:lnSpc>
                <a:spcPts val="2812"/>
              </a:lnSpc>
            </a:pPr>
            <a:r>
              <a:rPr lang="en-US" sz="1750">
                <a:solidFill>
                  <a:srgbClr val="CFD0D8"/>
                </a:solidFill>
                <a:latin typeface="Roboto"/>
                <a:ea typeface="Roboto"/>
                <a:cs typeface="Roboto"/>
                <a:sym typeface="Roboto"/>
              </a:rPr>
              <a:t>Prompt engineering can be used to generate high-quality content, such as articles, stories, and product descriptions, by providing the language model with detailed instructions and context.</a:t>
            </a:r>
          </a:p>
        </p:txBody>
      </p:sp>
      <p:grpSp>
        <p:nvGrpSpPr>
          <p:cNvPr name="Group 18" id="18"/>
          <p:cNvGrpSpPr/>
          <p:nvPr/>
        </p:nvGrpSpPr>
        <p:grpSpPr>
          <a:xfrm rot="0">
            <a:off x="9129415" y="7076702"/>
            <a:ext cx="28575" cy="790277"/>
            <a:chOff x="0" y="0"/>
            <a:chExt cx="38100" cy="1053703"/>
          </a:xfrm>
        </p:grpSpPr>
        <p:sp>
          <p:nvSpPr>
            <p:cNvPr name="Freeform 19" id="19"/>
            <p:cNvSpPr/>
            <p:nvPr/>
          </p:nvSpPr>
          <p:spPr>
            <a:xfrm flipH="false" flipV="false" rot="0">
              <a:off x="0" y="0"/>
              <a:ext cx="38100" cy="1053719"/>
            </a:xfrm>
            <a:custGeom>
              <a:avLst/>
              <a:gdLst/>
              <a:ahLst/>
              <a:cxnLst/>
              <a:rect r="r" b="b" t="t" l="l"/>
              <a:pathLst>
                <a:path h="1053719" w="38100">
                  <a:moveTo>
                    <a:pt x="0" y="19050"/>
                  </a:moveTo>
                  <a:cubicBezTo>
                    <a:pt x="0" y="8509"/>
                    <a:pt x="8509" y="0"/>
                    <a:pt x="19050" y="0"/>
                  </a:cubicBezTo>
                  <a:cubicBezTo>
                    <a:pt x="29591" y="0"/>
                    <a:pt x="38100" y="8509"/>
                    <a:pt x="38100" y="19050"/>
                  </a:cubicBezTo>
                  <a:lnTo>
                    <a:pt x="38100" y="1034669"/>
                  </a:lnTo>
                  <a:cubicBezTo>
                    <a:pt x="38100" y="1045210"/>
                    <a:pt x="29591" y="1053719"/>
                    <a:pt x="19050" y="1053719"/>
                  </a:cubicBezTo>
                  <a:cubicBezTo>
                    <a:pt x="8509" y="1053719"/>
                    <a:pt x="0" y="1045210"/>
                    <a:pt x="0" y="1034669"/>
                  </a:cubicBezTo>
                  <a:close/>
                </a:path>
              </a:pathLst>
            </a:custGeom>
            <a:solidFill>
              <a:srgbClr val="313E80"/>
            </a:solidFill>
          </p:spPr>
        </p:sp>
      </p:grpSp>
      <p:grpSp>
        <p:nvGrpSpPr>
          <p:cNvPr name="Group 20" id="20"/>
          <p:cNvGrpSpPr/>
          <p:nvPr/>
        </p:nvGrpSpPr>
        <p:grpSpPr>
          <a:xfrm rot="0">
            <a:off x="8885039" y="6818040"/>
            <a:ext cx="517475" cy="517475"/>
            <a:chOff x="0" y="0"/>
            <a:chExt cx="689967" cy="689967"/>
          </a:xfrm>
        </p:grpSpPr>
        <p:sp>
          <p:nvSpPr>
            <p:cNvPr name="Freeform 21" id="21"/>
            <p:cNvSpPr/>
            <p:nvPr/>
          </p:nvSpPr>
          <p:spPr>
            <a:xfrm flipH="false" flipV="false" rot="0">
              <a:off x="6350" y="6350"/>
              <a:ext cx="677291" cy="677291"/>
            </a:xfrm>
            <a:custGeom>
              <a:avLst/>
              <a:gdLst/>
              <a:ahLst/>
              <a:cxnLst/>
              <a:rect r="r" b="b" t="t" l="l"/>
              <a:pathLst>
                <a:path h="677291" w="677291">
                  <a:moveTo>
                    <a:pt x="0" y="126492"/>
                  </a:moveTo>
                  <a:cubicBezTo>
                    <a:pt x="0" y="56642"/>
                    <a:pt x="56642" y="0"/>
                    <a:pt x="126492" y="0"/>
                  </a:cubicBezTo>
                  <a:lnTo>
                    <a:pt x="550799" y="0"/>
                  </a:lnTo>
                  <a:cubicBezTo>
                    <a:pt x="620649" y="0"/>
                    <a:pt x="677291" y="56642"/>
                    <a:pt x="677291" y="126492"/>
                  </a:cubicBezTo>
                  <a:lnTo>
                    <a:pt x="677291" y="550799"/>
                  </a:lnTo>
                  <a:cubicBezTo>
                    <a:pt x="677291" y="620649"/>
                    <a:pt x="620649" y="677291"/>
                    <a:pt x="550799" y="677291"/>
                  </a:cubicBezTo>
                  <a:lnTo>
                    <a:pt x="126492" y="677291"/>
                  </a:lnTo>
                  <a:cubicBezTo>
                    <a:pt x="56642" y="677291"/>
                    <a:pt x="0" y="620649"/>
                    <a:pt x="0" y="550799"/>
                  </a:cubicBezTo>
                  <a:close/>
                </a:path>
              </a:pathLst>
            </a:custGeom>
            <a:solidFill>
              <a:srgbClr val="182567"/>
            </a:solidFill>
          </p:spPr>
        </p:sp>
        <p:sp>
          <p:nvSpPr>
            <p:cNvPr name="Freeform 22" id="22"/>
            <p:cNvSpPr/>
            <p:nvPr/>
          </p:nvSpPr>
          <p:spPr>
            <a:xfrm flipH="false" flipV="false" rot="0">
              <a:off x="0" y="0"/>
              <a:ext cx="689991" cy="689991"/>
            </a:xfrm>
            <a:custGeom>
              <a:avLst/>
              <a:gdLst/>
              <a:ahLst/>
              <a:cxnLst/>
              <a:rect r="r" b="b" t="t" l="l"/>
              <a:pathLst>
                <a:path h="689991" w="689991">
                  <a:moveTo>
                    <a:pt x="0" y="132842"/>
                  </a:moveTo>
                  <a:cubicBezTo>
                    <a:pt x="0" y="59436"/>
                    <a:pt x="59436" y="0"/>
                    <a:pt x="132842" y="0"/>
                  </a:cubicBezTo>
                  <a:lnTo>
                    <a:pt x="557149" y="0"/>
                  </a:lnTo>
                  <a:lnTo>
                    <a:pt x="557149" y="6350"/>
                  </a:lnTo>
                  <a:lnTo>
                    <a:pt x="557149" y="0"/>
                  </a:lnTo>
                  <a:cubicBezTo>
                    <a:pt x="630428" y="0"/>
                    <a:pt x="689991" y="59436"/>
                    <a:pt x="689991" y="132842"/>
                  </a:cubicBezTo>
                  <a:lnTo>
                    <a:pt x="683641" y="132842"/>
                  </a:lnTo>
                  <a:lnTo>
                    <a:pt x="689991" y="132842"/>
                  </a:lnTo>
                  <a:lnTo>
                    <a:pt x="689991" y="557149"/>
                  </a:lnTo>
                  <a:lnTo>
                    <a:pt x="683641" y="557149"/>
                  </a:lnTo>
                  <a:lnTo>
                    <a:pt x="689991" y="557149"/>
                  </a:lnTo>
                  <a:cubicBezTo>
                    <a:pt x="689991" y="630428"/>
                    <a:pt x="630555" y="689991"/>
                    <a:pt x="557149" y="689991"/>
                  </a:cubicBezTo>
                  <a:lnTo>
                    <a:pt x="557149" y="683641"/>
                  </a:lnTo>
                  <a:lnTo>
                    <a:pt x="557149" y="689991"/>
                  </a:lnTo>
                  <a:lnTo>
                    <a:pt x="132842" y="689991"/>
                  </a:lnTo>
                  <a:lnTo>
                    <a:pt x="132842" y="683641"/>
                  </a:lnTo>
                  <a:lnTo>
                    <a:pt x="132842" y="689991"/>
                  </a:lnTo>
                  <a:cubicBezTo>
                    <a:pt x="59436" y="689991"/>
                    <a:pt x="0" y="630555"/>
                    <a:pt x="0" y="557149"/>
                  </a:cubicBezTo>
                  <a:lnTo>
                    <a:pt x="0" y="132842"/>
                  </a:lnTo>
                  <a:lnTo>
                    <a:pt x="6350" y="132842"/>
                  </a:lnTo>
                  <a:lnTo>
                    <a:pt x="0" y="132842"/>
                  </a:lnTo>
                  <a:moveTo>
                    <a:pt x="12700" y="132842"/>
                  </a:moveTo>
                  <a:lnTo>
                    <a:pt x="12700" y="557149"/>
                  </a:lnTo>
                  <a:lnTo>
                    <a:pt x="6350" y="557149"/>
                  </a:lnTo>
                  <a:lnTo>
                    <a:pt x="12700" y="557149"/>
                  </a:lnTo>
                  <a:cubicBezTo>
                    <a:pt x="12700" y="623443"/>
                    <a:pt x="66421" y="677291"/>
                    <a:pt x="132842" y="677291"/>
                  </a:cubicBezTo>
                  <a:lnTo>
                    <a:pt x="557149" y="677291"/>
                  </a:lnTo>
                  <a:cubicBezTo>
                    <a:pt x="623443" y="677291"/>
                    <a:pt x="677291" y="623570"/>
                    <a:pt x="677291" y="557149"/>
                  </a:cubicBezTo>
                  <a:lnTo>
                    <a:pt x="677291" y="132842"/>
                  </a:lnTo>
                  <a:cubicBezTo>
                    <a:pt x="677291" y="66421"/>
                    <a:pt x="623443" y="12700"/>
                    <a:pt x="557149" y="12700"/>
                  </a:cubicBezTo>
                  <a:lnTo>
                    <a:pt x="132842" y="12700"/>
                  </a:lnTo>
                  <a:lnTo>
                    <a:pt x="132842" y="6350"/>
                  </a:lnTo>
                  <a:lnTo>
                    <a:pt x="132842" y="12700"/>
                  </a:lnTo>
                  <a:cubicBezTo>
                    <a:pt x="66421" y="12700"/>
                    <a:pt x="12700" y="66421"/>
                    <a:pt x="12700" y="132842"/>
                  </a:cubicBezTo>
                  <a:close/>
                </a:path>
              </a:pathLst>
            </a:custGeom>
            <a:solidFill>
              <a:srgbClr val="313E80"/>
            </a:solidFill>
          </p:spPr>
        </p:sp>
      </p:grpSp>
      <p:sp>
        <p:nvSpPr>
          <p:cNvPr name="TextBox 23" id="23"/>
          <p:cNvSpPr txBox="true"/>
          <p:nvPr/>
        </p:nvSpPr>
        <p:spPr>
          <a:xfrm rot="0">
            <a:off x="9047410" y="6945436"/>
            <a:ext cx="192584" cy="300633"/>
          </a:xfrm>
          <a:prstGeom prst="rect">
            <a:avLst/>
          </a:prstGeom>
        </p:spPr>
        <p:txBody>
          <a:bodyPr anchor="t" rtlCol="false" tIns="0" lIns="0" bIns="0" rIns="0">
            <a:spAutoFit/>
          </a:bodyPr>
          <a:lstStyle/>
          <a:p>
            <a:pPr algn="ctr">
              <a:lnSpc>
                <a:spcPts val="2625"/>
              </a:lnSpc>
            </a:pPr>
            <a:r>
              <a:rPr lang="en-US" sz="2625">
                <a:solidFill>
                  <a:srgbClr val="CFD0D8"/>
                </a:solidFill>
                <a:latin typeface="Roboto"/>
                <a:ea typeface="Roboto"/>
                <a:cs typeface="Roboto"/>
                <a:sym typeface="Roboto"/>
              </a:rPr>
              <a:t>2</a:t>
            </a:r>
          </a:p>
        </p:txBody>
      </p:sp>
      <p:sp>
        <p:nvSpPr>
          <p:cNvPr name="TextBox 24" id="24"/>
          <p:cNvSpPr txBox="true"/>
          <p:nvPr/>
        </p:nvSpPr>
        <p:spPr>
          <a:xfrm rot="0">
            <a:off x="7732662" y="8073777"/>
            <a:ext cx="2822376" cy="371772"/>
          </a:xfrm>
          <a:prstGeom prst="rect">
            <a:avLst/>
          </a:prstGeom>
        </p:spPr>
        <p:txBody>
          <a:bodyPr anchor="t" rtlCol="false" tIns="0" lIns="0" bIns="0" rIns="0">
            <a:spAutoFit/>
          </a:bodyPr>
          <a:lstStyle/>
          <a:p>
            <a:pPr algn="ctr">
              <a:lnSpc>
                <a:spcPts val="2750"/>
              </a:lnSpc>
            </a:pPr>
            <a:r>
              <a:rPr lang="en-US" sz="2187">
                <a:solidFill>
                  <a:srgbClr val="CFD0D8"/>
                </a:solidFill>
                <a:latin typeface="Roboto"/>
                <a:ea typeface="Roboto"/>
                <a:cs typeface="Roboto"/>
                <a:sym typeface="Roboto"/>
              </a:rPr>
              <a:t>Task Completion</a:t>
            </a:r>
          </a:p>
        </p:txBody>
      </p:sp>
      <p:sp>
        <p:nvSpPr>
          <p:cNvPr name="TextBox 25" id="25"/>
          <p:cNvSpPr txBox="true"/>
          <p:nvPr/>
        </p:nvSpPr>
        <p:spPr>
          <a:xfrm rot="0">
            <a:off x="5249316" y="8504784"/>
            <a:ext cx="7789217" cy="1159818"/>
          </a:xfrm>
          <a:prstGeom prst="rect">
            <a:avLst/>
          </a:prstGeom>
        </p:spPr>
        <p:txBody>
          <a:bodyPr anchor="t" rtlCol="false" tIns="0" lIns="0" bIns="0" rIns="0">
            <a:spAutoFit/>
          </a:bodyPr>
          <a:lstStyle/>
          <a:p>
            <a:pPr algn="ctr">
              <a:lnSpc>
                <a:spcPts val="2812"/>
              </a:lnSpc>
            </a:pPr>
            <a:r>
              <a:rPr lang="en-US" sz="1750">
                <a:solidFill>
                  <a:srgbClr val="CFD0D8"/>
                </a:solidFill>
                <a:latin typeface="Roboto"/>
                <a:ea typeface="Roboto"/>
                <a:cs typeface="Roboto"/>
                <a:sym typeface="Roboto"/>
              </a:rPr>
              <a:t>Prompts can be used to direct language models to complete specific tasks, such as research summaries, code generation, or data analysis, by clearly defining the requirements and desired outputs.</a:t>
            </a:r>
          </a:p>
        </p:txBody>
      </p:sp>
      <p:grpSp>
        <p:nvGrpSpPr>
          <p:cNvPr name="Group 26" id="26"/>
          <p:cNvGrpSpPr/>
          <p:nvPr/>
        </p:nvGrpSpPr>
        <p:grpSpPr>
          <a:xfrm rot="0">
            <a:off x="13362831" y="6286575"/>
            <a:ext cx="28575" cy="790277"/>
            <a:chOff x="0" y="0"/>
            <a:chExt cx="38100" cy="1053703"/>
          </a:xfrm>
        </p:grpSpPr>
        <p:sp>
          <p:nvSpPr>
            <p:cNvPr name="Freeform 27" id="27"/>
            <p:cNvSpPr/>
            <p:nvPr/>
          </p:nvSpPr>
          <p:spPr>
            <a:xfrm flipH="false" flipV="false" rot="0">
              <a:off x="0" y="0"/>
              <a:ext cx="38100" cy="1053719"/>
            </a:xfrm>
            <a:custGeom>
              <a:avLst/>
              <a:gdLst/>
              <a:ahLst/>
              <a:cxnLst/>
              <a:rect r="r" b="b" t="t" l="l"/>
              <a:pathLst>
                <a:path h="1053719" w="38100">
                  <a:moveTo>
                    <a:pt x="0" y="19050"/>
                  </a:moveTo>
                  <a:cubicBezTo>
                    <a:pt x="0" y="8509"/>
                    <a:pt x="8509" y="0"/>
                    <a:pt x="19050" y="0"/>
                  </a:cubicBezTo>
                  <a:cubicBezTo>
                    <a:pt x="29591" y="0"/>
                    <a:pt x="38100" y="8509"/>
                    <a:pt x="38100" y="19050"/>
                  </a:cubicBezTo>
                  <a:lnTo>
                    <a:pt x="38100" y="1034669"/>
                  </a:lnTo>
                  <a:cubicBezTo>
                    <a:pt x="38100" y="1045210"/>
                    <a:pt x="29591" y="1053719"/>
                    <a:pt x="19050" y="1053719"/>
                  </a:cubicBezTo>
                  <a:cubicBezTo>
                    <a:pt x="8509" y="1053719"/>
                    <a:pt x="0" y="1045210"/>
                    <a:pt x="0" y="1034669"/>
                  </a:cubicBezTo>
                  <a:close/>
                </a:path>
              </a:pathLst>
            </a:custGeom>
            <a:solidFill>
              <a:srgbClr val="313E80"/>
            </a:solidFill>
          </p:spPr>
        </p:sp>
      </p:grpSp>
      <p:grpSp>
        <p:nvGrpSpPr>
          <p:cNvPr name="Group 28" id="28"/>
          <p:cNvGrpSpPr/>
          <p:nvPr/>
        </p:nvGrpSpPr>
        <p:grpSpPr>
          <a:xfrm rot="0">
            <a:off x="13118455" y="6818040"/>
            <a:ext cx="517475" cy="517475"/>
            <a:chOff x="0" y="0"/>
            <a:chExt cx="689967" cy="689967"/>
          </a:xfrm>
        </p:grpSpPr>
        <p:sp>
          <p:nvSpPr>
            <p:cNvPr name="Freeform 29" id="29"/>
            <p:cNvSpPr/>
            <p:nvPr/>
          </p:nvSpPr>
          <p:spPr>
            <a:xfrm flipH="false" flipV="false" rot="0">
              <a:off x="6350" y="6350"/>
              <a:ext cx="677291" cy="677291"/>
            </a:xfrm>
            <a:custGeom>
              <a:avLst/>
              <a:gdLst/>
              <a:ahLst/>
              <a:cxnLst/>
              <a:rect r="r" b="b" t="t" l="l"/>
              <a:pathLst>
                <a:path h="677291" w="677291">
                  <a:moveTo>
                    <a:pt x="0" y="126492"/>
                  </a:moveTo>
                  <a:cubicBezTo>
                    <a:pt x="0" y="56642"/>
                    <a:pt x="56642" y="0"/>
                    <a:pt x="126492" y="0"/>
                  </a:cubicBezTo>
                  <a:lnTo>
                    <a:pt x="550799" y="0"/>
                  </a:lnTo>
                  <a:cubicBezTo>
                    <a:pt x="620649" y="0"/>
                    <a:pt x="677291" y="56642"/>
                    <a:pt x="677291" y="126492"/>
                  </a:cubicBezTo>
                  <a:lnTo>
                    <a:pt x="677291" y="550799"/>
                  </a:lnTo>
                  <a:cubicBezTo>
                    <a:pt x="677291" y="620649"/>
                    <a:pt x="620649" y="677291"/>
                    <a:pt x="550799" y="677291"/>
                  </a:cubicBezTo>
                  <a:lnTo>
                    <a:pt x="126492" y="677291"/>
                  </a:lnTo>
                  <a:cubicBezTo>
                    <a:pt x="56642" y="677291"/>
                    <a:pt x="0" y="620649"/>
                    <a:pt x="0" y="550799"/>
                  </a:cubicBezTo>
                  <a:close/>
                </a:path>
              </a:pathLst>
            </a:custGeom>
            <a:solidFill>
              <a:srgbClr val="182567"/>
            </a:solidFill>
          </p:spPr>
        </p:sp>
        <p:sp>
          <p:nvSpPr>
            <p:cNvPr name="Freeform 30" id="30"/>
            <p:cNvSpPr/>
            <p:nvPr/>
          </p:nvSpPr>
          <p:spPr>
            <a:xfrm flipH="false" flipV="false" rot="0">
              <a:off x="0" y="0"/>
              <a:ext cx="689991" cy="689991"/>
            </a:xfrm>
            <a:custGeom>
              <a:avLst/>
              <a:gdLst/>
              <a:ahLst/>
              <a:cxnLst/>
              <a:rect r="r" b="b" t="t" l="l"/>
              <a:pathLst>
                <a:path h="689991" w="689991">
                  <a:moveTo>
                    <a:pt x="0" y="132842"/>
                  </a:moveTo>
                  <a:cubicBezTo>
                    <a:pt x="0" y="59436"/>
                    <a:pt x="59436" y="0"/>
                    <a:pt x="132842" y="0"/>
                  </a:cubicBezTo>
                  <a:lnTo>
                    <a:pt x="557149" y="0"/>
                  </a:lnTo>
                  <a:lnTo>
                    <a:pt x="557149" y="6350"/>
                  </a:lnTo>
                  <a:lnTo>
                    <a:pt x="557149" y="0"/>
                  </a:lnTo>
                  <a:cubicBezTo>
                    <a:pt x="630428" y="0"/>
                    <a:pt x="689991" y="59436"/>
                    <a:pt x="689991" y="132842"/>
                  </a:cubicBezTo>
                  <a:lnTo>
                    <a:pt x="683641" y="132842"/>
                  </a:lnTo>
                  <a:lnTo>
                    <a:pt x="689991" y="132842"/>
                  </a:lnTo>
                  <a:lnTo>
                    <a:pt x="689991" y="557149"/>
                  </a:lnTo>
                  <a:lnTo>
                    <a:pt x="683641" y="557149"/>
                  </a:lnTo>
                  <a:lnTo>
                    <a:pt x="689991" y="557149"/>
                  </a:lnTo>
                  <a:cubicBezTo>
                    <a:pt x="689991" y="630428"/>
                    <a:pt x="630555" y="689991"/>
                    <a:pt x="557149" y="689991"/>
                  </a:cubicBezTo>
                  <a:lnTo>
                    <a:pt x="557149" y="683641"/>
                  </a:lnTo>
                  <a:lnTo>
                    <a:pt x="557149" y="689991"/>
                  </a:lnTo>
                  <a:lnTo>
                    <a:pt x="132842" y="689991"/>
                  </a:lnTo>
                  <a:lnTo>
                    <a:pt x="132842" y="683641"/>
                  </a:lnTo>
                  <a:lnTo>
                    <a:pt x="132842" y="689991"/>
                  </a:lnTo>
                  <a:cubicBezTo>
                    <a:pt x="59436" y="689991"/>
                    <a:pt x="0" y="630555"/>
                    <a:pt x="0" y="557149"/>
                  </a:cubicBezTo>
                  <a:lnTo>
                    <a:pt x="0" y="132842"/>
                  </a:lnTo>
                  <a:lnTo>
                    <a:pt x="6350" y="132842"/>
                  </a:lnTo>
                  <a:lnTo>
                    <a:pt x="0" y="132842"/>
                  </a:lnTo>
                  <a:moveTo>
                    <a:pt x="12700" y="132842"/>
                  </a:moveTo>
                  <a:lnTo>
                    <a:pt x="12700" y="557149"/>
                  </a:lnTo>
                  <a:lnTo>
                    <a:pt x="6350" y="557149"/>
                  </a:lnTo>
                  <a:lnTo>
                    <a:pt x="12700" y="557149"/>
                  </a:lnTo>
                  <a:cubicBezTo>
                    <a:pt x="12700" y="623443"/>
                    <a:pt x="66421" y="677291"/>
                    <a:pt x="132842" y="677291"/>
                  </a:cubicBezTo>
                  <a:lnTo>
                    <a:pt x="557149" y="677291"/>
                  </a:lnTo>
                  <a:cubicBezTo>
                    <a:pt x="623443" y="677291"/>
                    <a:pt x="677291" y="623570"/>
                    <a:pt x="677291" y="557149"/>
                  </a:cubicBezTo>
                  <a:lnTo>
                    <a:pt x="677291" y="132842"/>
                  </a:lnTo>
                  <a:cubicBezTo>
                    <a:pt x="677291" y="66421"/>
                    <a:pt x="623443" y="12700"/>
                    <a:pt x="557149" y="12700"/>
                  </a:cubicBezTo>
                  <a:lnTo>
                    <a:pt x="132842" y="12700"/>
                  </a:lnTo>
                  <a:lnTo>
                    <a:pt x="132842" y="6350"/>
                  </a:lnTo>
                  <a:lnTo>
                    <a:pt x="132842" y="12700"/>
                  </a:lnTo>
                  <a:cubicBezTo>
                    <a:pt x="66421" y="12700"/>
                    <a:pt x="12700" y="66421"/>
                    <a:pt x="12700" y="132842"/>
                  </a:cubicBezTo>
                  <a:close/>
                </a:path>
              </a:pathLst>
            </a:custGeom>
            <a:solidFill>
              <a:srgbClr val="313E80"/>
            </a:solidFill>
          </p:spPr>
        </p:sp>
      </p:grpSp>
      <p:sp>
        <p:nvSpPr>
          <p:cNvPr name="TextBox 31" id="31"/>
          <p:cNvSpPr txBox="true"/>
          <p:nvPr/>
        </p:nvSpPr>
        <p:spPr>
          <a:xfrm rot="0">
            <a:off x="13280826" y="6945436"/>
            <a:ext cx="192584" cy="300633"/>
          </a:xfrm>
          <a:prstGeom prst="rect">
            <a:avLst/>
          </a:prstGeom>
        </p:spPr>
        <p:txBody>
          <a:bodyPr anchor="t" rtlCol="false" tIns="0" lIns="0" bIns="0" rIns="0">
            <a:spAutoFit/>
          </a:bodyPr>
          <a:lstStyle/>
          <a:p>
            <a:pPr algn="ctr">
              <a:lnSpc>
                <a:spcPts val="2625"/>
              </a:lnSpc>
            </a:pPr>
            <a:r>
              <a:rPr lang="en-US" sz="2625">
                <a:solidFill>
                  <a:srgbClr val="CFD0D8"/>
                </a:solidFill>
                <a:latin typeface="Roboto"/>
                <a:ea typeface="Roboto"/>
                <a:cs typeface="Roboto"/>
                <a:sym typeface="Roboto"/>
              </a:rPr>
              <a:t>3</a:t>
            </a:r>
          </a:p>
        </p:txBody>
      </p:sp>
      <p:sp>
        <p:nvSpPr>
          <p:cNvPr name="TextBox 32" id="32"/>
          <p:cNvSpPr txBox="true"/>
          <p:nvPr/>
        </p:nvSpPr>
        <p:spPr>
          <a:xfrm rot="0">
            <a:off x="11966079" y="4469904"/>
            <a:ext cx="2822376" cy="371773"/>
          </a:xfrm>
          <a:prstGeom prst="rect">
            <a:avLst/>
          </a:prstGeom>
        </p:spPr>
        <p:txBody>
          <a:bodyPr anchor="t" rtlCol="false" tIns="0" lIns="0" bIns="0" rIns="0">
            <a:spAutoFit/>
          </a:bodyPr>
          <a:lstStyle/>
          <a:p>
            <a:pPr algn="ctr">
              <a:lnSpc>
                <a:spcPts val="2750"/>
              </a:lnSpc>
            </a:pPr>
            <a:r>
              <a:rPr lang="en-US" sz="2187">
                <a:solidFill>
                  <a:srgbClr val="CFD0D8"/>
                </a:solidFill>
                <a:latin typeface="Roboto"/>
                <a:ea typeface="Roboto"/>
                <a:cs typeface="Roboto"/>
                <a:sym typeface="Roboto"/>
              </a:rPr>
              <a:t>Problem-Solving</a:t>
            </a:r>
          </a:p>
        </p:txBody>
      </p:sp>
      <p:sp>
        <p:nvSpPr>
          <p:cNvPr name="TextBox 33" id="33"/>
          <p:cNvSpPr txBox="true"/>
          <p:nvPr/>
        </p:nvSpPr>
        <p:spPr>
          <a:xfrm rot="0">
            <a:off x="9482584" y="4900910"/>
            <a:ext cx="7789366" cy="1159818"/>
          </a:xfrm>
          <a:prstGeom prst="rect">
            <a:avLst/>
          </a:prstGeom>
        </p:spPr>
        <p:txBody>
          <a:bodyPr anchor="t" rtlCol="false" tIns="0" lIns="0" bIns="0" rIns="0">
            <a:spAutoFit/>
          </a:bodyPr>
          <a:lstStyle/>
          <a:p>
            <a:pPr algn="ctr">
              <a:lnSpc>
                <a:spcPts val="2812"/>
              </a:lnSpc>
            </a:pPr>
            <a:r>
              <a:rPr lang="en-US" sz="1750">
                <a:solidFill>
                  <a:srgbClr val="CFD0D8"/>
                </a:solidFill>
                <a:latin typeface="Roboto"/>
                <a:ea typeface="Roboto"/>
                <a:cs typeface="Roboto"/>
                <a:sym typeface="Roboto"/>
              </a:rPr>
              <a:t>Language models can be prompted to tackle complex problems and generate innovative solutions by providing them with the necessary background information, constraints, and guiding questions.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18">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882402" y="724941"/>
            <a:ext cx="9665196" cy="1604665"/>
          </a:xfrm>
          <a:prstGeom prst="rect">
            <a:avLst/>
          </a:prstGeom>
        </p:spPr>
        <p:txBody>
          <a:bodyPr anchor="t" rtlCol="false" tIns="0" lIns="0" bIns="0" rIns="0">
            <a:spAutoFit/>
          </a:bodyPr>
          <a:lstStyle/>
          <a:p>
            <a:pPr algn="l">
              <a:lnSpc>
                <a:spcPts val="6187"/>
              </a:lnSpc>
            </a:pPr>
            <a:r>
              <a:rPr lang="en-US" sz="4937">
                <a:solidFill>
                  <a:srgbClr val="FFFFFF"/>
                </a:solidFill>
                <a:latin typeface="Roboto"/>
                <a:ea typeface="Roboto"/>
                <a:cs typeface="Roboto"/>
                <a:sym typeface="Roboto"/>
              </a:rPr>
              <a:t>Prompt Engineering: Opportunities and Challenges</a:t>
            </a:r>
          </a:p>
        </p:txBody>
      </p:sp>
      <p:grpSp>
        <p:nvGrpSpPr>
          <p:cNvPr name="Group 8" id="8"/>
          <p:cNvGrpSpPr/>
          <p:nvPr/>
        </p:nvGrpSpPr>
        <p:grpSpPr>
          <a:xfrm rot="0">
            <a:off x="877640" y="2703016"/>
            <a:ext cx="4716065" cy="4304556"/>
            <a:chOff x="0" y="0"/>
            <a:chExt cx="6288087" cy="5739408"/>
          </a:xfrm>
        </p:grpSpPr>
        <p:sp>
          <p:nvSpPr>
            <p:cNvPr name="Freeform 9" id="9"/>
            <p:cNvSpPr/>
            <p:nvPr/>
          </p:nvSpPr>
          <p:spPr>
            <a:xfrm flipH="false" flipV="false" rot="0">
              <a:off x="6350" y="6350"/>
              <a:ext cx="6275324" cy="5726684"/>
            </a:xfrm>
            <a:custGeom>
              <a:avLst/>
              <a:gdLst/>
              <a:ahLst/>
              <a:cxnLst/>
              <a:rect r="r" b="b" t="t" l="l"/>
              <a:pathLst>
                <a:path h="5726684" w="6275324">
                  <a:moveTo>
                    <a:pt x="0" y="141224"/>
                  </a:moveTo>
                  <a:cubicBezTo>
                    <a:pt x="0" y="63246"/>
                    <a:pt x="63246" y="0"/>
                    <a:pt x="141224" y="0"/>
                  </a:cubicBezTo>
                  <a:lnTo>
                    <a:pt x="6134100" y="0"/>
                  </a:lnTo>
                  <a:cubicBezTo>
                    <a:pt x="6212078" y="0"/>
                    <a:pt x="6275324" y="63246"/>
                    <a:pt x="6275324" y="141224"/>
                  </a:cubicBezTo>
                  <a:lnTo>
                    <a:pt x="6275324" y="5585460"/>
                  </a:lnTo>
                  <a:cubicBezTo>
                    <a:pt x="6275324" y="5663438"/>
                    <a:pt x="6212078" y="5726684"/>
                    <a:pt x="6134100" y="5726684"/>
                  </a:cubicBezTo>
                  <a:lnTo>
                    <a:pt x="141224" y="5726684"/>
                  </a:lnTo>
                  <a:cubicBezTo>
                    <a:pt x="63246" y="5726684"/>
                    <a:pt x="0" y="5663438"/>
                    <a:pt x="0" y="5585460"/>
                  </a:cubicBezTo>
                  <a:close/>
                </a:path>
              </a:pathLst>
            </a:custGeom>
            <a:solidFill>
              <a:srgbClr val="182567"/>
            </a:solidFill>
          </p:spPr>
        </p:sp>
        <p:sp>
          <p:nvSpPr>
            <p:cNvPr name="Freeform 10" id="10"/>
            <p:cNvSpPr/>
            <p:nvPr/>
          </p:nvSpPr>
          <p:spPr>
            <a:xfrm flipH="false" flipV="false" rot="0">
              <a:off x="0" y="0"/>
              <a:ext cx="6288024" cy="5739384"/>
            </a:xfrm>
            <a:custGeom>
              <a:avLst/>
              <a:gdLst/>
              <a:ahLst/>
              <a:cxnLst/>
              <a:rect r="r" b="b" t="t" l="l"/>
              <a:pathLst>
                <a:path h="5739384" w="6288024">
                  <a:moveTo>
                    <a:pt x="0" y="147574"/>
                  </a:moveTo>
                  <a:cubicBezTo>
                    <a:pt x="0" y="66040"/>
                    <a:pt x="66040" y="0"/>
                    <a:pt x="147574" y="0"/>
                  </a:cubicBezTo>
                  <a:lnTo>
                    <a:pt x="6140450" y="0"/>
                  </a:lnTo>
                  <a:lnTo>
                    <a:pt x="6140450" y="6350"/>
                  </a:lnTo>
                  <a:lnTo>
                    <a:pt x="6140450" y="0"/>
                  </a:lnTo>
                  <a:cubicBezTo>
                    <a:pt x="6221984" y="0"/>
                    <a:pt x="6288024" y="66040"/>
                    <a:pt x="6288024" y="147574"/>
                  </a:cubicBezTo>
                  <a:lnTo>
                    <a:pt x="6281674" y="147574"/>
                  </a:lnTo>
                  <a:lnTo>
                    <a:pt x="6288024" y="147574"/>
                  </a:lnTo>
                  <a:lnTo>
                    <a:pt x="6288024" y="5591810"/>
                  </a:lnTo>
                  <a:lnTo>
                    <a:pt x="6281674" y="5591810"/>
                  </a:lnTo>
                  <a:lnTo>
                    <a:pt x="6288024" y="5591810"/>
                  </a:lnTo>
                  <a:cubicBezTo>
                    <a:pt x="6288024" y="5673344"/>
                    <a:pt x="6221984" y="5739384"/>
                    <a:pt x="6140450" y="5739384"/>
                  </a:cubicBezTo>
                  <a:lnTo>
                    <a:pt x="6140450" y="5733034"/>
                  </a:lnTo>
                  <a:lnTo>
                    <a:pt x="6140450" y="5739384"/>
                  </a:lnTo>
                  <a:lnTo>
                    <a:pt x="147574" y="5739384"/>
                  </a:lnTo>
                  <a:lnTo>
                    <a:pt x="147574" y="5733034"/>
                  </a:lnTo>
                  <a:lnTo>
                    <a:pt x="147574" y="5739384"/>
                  </a:lnTo>
                  <a:cubicBezTo>
                    <a:pt x="66040" y="5739384"/>
                    <a:pt x="0" y="5673344"/>
                    <a:pt x="0" y="5591810"/>
                  </a:cubicBezTo>
                  <a:lnTo>
                    <a:pt x="0" y="147574"/>
                  </a:lnTo>
                  <a:lnTo>
                    <a:pt x="6350" y="147574"/>
                  </a:lnTo>
                  <a:lnTo>
                    <a:pt x="0" y="147574"/>
                  </a:lnTo>
                  <a:moveTo>
                    <a:pt x="12700" y="147574"/>
                  </a:moveTo>
                  <a:lnTo>
                    <a:pt x="12700" y="5591810"/>
                  </a:lnTo>
                  <a:lnTo>
                    <a:pt x="6350" y="5591810"/>
                  </a:lnTo>
                  <a:lnTo>
                    <a:pt x="12700" y="5591810"/>
                  </a:lnTo>
                  <a:cubicBezTo>
                    <a:pt x="12700" y="5666359"/>
                    <a:pt x="73152" y="5726684"/>
                    <a:pt x="147574" y="5726684"/>
                  </a:cubicBezTo>
                  <a:lnTo>
                    <a:pt x="6140450" y="5726684"/>
                  </a:lnTo>
                  <a:cubicBezTo>
                    <a:pt x="6214999" y="5726684"/>
                    <a:pt x="6275324" y="5666359"/>
                    <a:pt x="6275324" y="5591810"/>
                  </a:cubicBezTo>
                  <a:lnTo>
                    <a:pt x="6275324" y="147574"/>
                  </a:lnTo>
                  <a:cubicBezTo>
                    <a:pt x="6275324" y="73025"/>
                    <a:pt x="6214999" y="12700"/>
                    <a:pt x="6140450" y="12700"/>
                  </a:cubicBezTo>
                  <a:lnTo>
                    <a:pt x="147574" y="12700"/>
                  </a:lnTo>
                  <a:lnTo>
                    <a:pt x="147574" y="6350"/>
                  </a:lnTo>
                  <a:lnTo>
                    <a:pt x="147574" y="12700"/>
                  </a:lnTo>
                  <a:cubicBezTo>
                    <a:pt x="73152" y="12700"/>
                    <a:pt x="12700" y="73025"/>
                    <a:pt x="12700" y="147574"/>
                  </a:cubicBezTo>
                  <a:close/>
                </a:path>
              </a:pathLst>
            </a:custGeom>
            <a:solidFill>
              <a:srgbClr val="313E80"/>
            </a:solidFill>
          </p:spPr>
        </p:sp>
      </p:grpSp>
      <p:sp>
        <p:nvSpPr>
          <p:cNvPr name="TextBox 11" id="11"/>
          <p:cNvSpPr txBox="true"/>
          <p:nvPr/>
        </p:nvSpPr>
        <p:spPr>
          <a:xfrm rot="0">
            <a:off x="1144041" y="2940844"/>
            <a:ext cx="3151882" cy="422522"/>
          </a:xfrm>
          <a:prstGeom prst="rect">
            <a:avLst/>
          </a:prstGeom>
        </p:spPr>
        <p:txBody>
          <a:bodyPr anchor="t" rtlCol="false" tIns="0" lIns="0" bIns="0" rIns="0">
            <a:spAutoFit/>
          </a:bodyPr>
          <a:lstStyle/>
          <a:p>
            <a:pPr algn="l">
              <a:lnSpc>
                <a:spcPts val="3062"/>
              </a:lnSpc>
            </a:pPr>
            <a:r>
              <a:rPr lang="en-US" sz="2437">
                <a:solidFill>
                  <a:srgbClr val="CFD0D8"/>
                </a:solidFill>
                <a:latin typeface="Roboto"/>
                <a:ea typeface="Roboto"/>
                <a:cs typeface="Roboto"/>
                <a:sym typeface="Roboto"/>
              </a:rPr>
              <a:t>Opportunities</a:t>
            </a:r>
          </a:p>
        </p:txBody>
      </p:sp>
      <p:sp>
        <p:nvSpPr>
          <p:cNvPr name="TextBox 12" id="12"/>
          <p:cNvSpPr txBox="true"/>
          <p:nvPr/>
        </p:nvSpPr>
        <p:spPr>
          <a:xfrm rot="0">
            <a:off x="1144041" y="3419326"/>
            <a:ext cx="4183261" cy="2918520"/>
          </a:xfrm>
          <a:prstGeom prst="rect">
            <a:avLst/>
          </a:prstGeom>
        </p:spPr>
        <p:txBody>
          <a:bodyPr anchor="t" rtlCol="false" tIns="0" lIns="0" bIns="0" rIns="0">
            <a:spAutoFit/>
          </a:bodyPr>
          <a:lstStyle/>
          <a:p>
            <a:pPr algn="l">
              <a:lnSpc>
                <a:spcPts val="3125"/>
              </a:lnSpc>
            </a:pPr>
            <a:r>
              <a:rPr lang="en-US" sz="1937">
                <a:solidFill>
                  <a:srgbClr val="CFD0D8"/>
                </a:solidFill>
                <a:latin typeface="Roboto"/>
                <a:ea typeface="Roboto"/>
                <a:cs typeface="Roboto"/>
                <a:sym typeface="Roboto"/>
              </a:rPr>
              <a:t>Prompt engineering unlocks the vast potential of language models, enabling users to harness their capabilities for a wide range of applications, from content creation to problem-solving to task automation.</a:t>
            </a:r>
          </a:p>
        </p:txBody>
      </p:sp>
      <p:grpSp>
        <p:nvGrpSpPr>
          <p:cNvPr name="Group 13" id="13"/>
          <p:cNvGrpSpPr/>
          <p:nvPr/>
        </p:nvGrpSpPr>
        <p:grpSpPr>
          <a:xfrm rot="0">
            <a:off x="5836295" y="2703016"/>
            <a:ext cx="4716065" cy="4304556"/>
            <a:chOff x="0" y="0"/>
            <a:chExt cx="6288087" cy="5739408"/>
          </a:xfrm>
        </p:grpSpPr>
        <p:sp>
          <p:nvSpPr>
            <p:cNvPr name="Freeform 14" id="14"/>
            <p:cNvSpPr/>
            <p:nvPr/>
          </p:nvSpPr>
          <p:spPr>
            <a:xfrm flipH="false" flipV="false" rot="0">
              <a:off x="6350" y="6350"/>
              <a:ext cx="6275324" cy="5726684"/>
            </a:xfrm>
            <a:custGeom>
              <a:avLst/>
              <a:gdLst/>
              <a:ahLst/>
              <a:cxnLst/>
              <a:rect r="r" b="b" t="t" l="l"/>
              <a:pathLst>
                <a:path h="5726684" w="6275324">
                  <a:moveTo>
                    <a:pt x="0" y="141224"/>
                  </a:moveTo>
                  <a:cubicBezTo>
                    <a:pt x="0" y="63246"/>
                    <a:pt x="63246" y="0"/>
                    <a:pt x="141224" y="0"/>
                  </a:cubicBezTo>
                  <a:lnTo>
                    <a:pt x="6134100" y="0"/>
                  </a:lnTo>
                  <a:cubicBezTo>
                    <a:pt x="6212078" y="0"/>
                    <a:pt x="6275324" y="63246"/>
                    <a:pt x="6275324" y="141224"/>
                  </a:cubicBezTo>
                  <a:lnTo>
                    <a:pt x="6275324" y="5585460"/>
                  </a:lnTo>
                  <a:cubicBezTo>
                    <a:pt x="6275324" y="5663438"/>
                    <a:pt x="6212078" y="5726684"/>
                    <a:pt x="6134100" y="5726684"/>
                  </a:cubicBezTo>
                  <a:lnTo>
                    <a:pt x="141224" y="5726684"/>
                  </a:lnTo>
                  <a:cubicBezTo>
                    <a:pt x="63246" y="5726684"/>
                    <a:pt x="0" y="5663438"/>
                    <a:pt x="0" y="5585460"/>
                  </a:cubicBezTo>
                  <a:close/>
                </a:path>
              </a:pathLst>
            </a:custGeom>
            <a:solidFill>
              <a:srgbClr val="182567"/>
            </a:solidFill>
          </p:spPr>
        </p:sp>
        <p:sp>
          <p:nvSpPr>
            <p:cNvPr name="Freeform 15" id="15"/>
            <p:cNvSpPr/>
            <p:nvPr/>
          </p:nvSpPr>
          <p:spPr>
            <a:xfrm flipH="false" flipV="false" rot="0">
              <a:off x="0" y="0"/>
              <a:ext cx="6288024" cy="5739384"/>
            </a:xfrm>
            <a:custGeom>
              <a:avLst/>
              <a:gdLst/>
              <a:ahLst/>
              <a:cxnLst/>
              <a:rect r="r" b="b" t="t" l="l"/>
              <a:pathLst>
                <a:path h="5739384" w="6288024">
                  <a:moveTo>
                    <a:pt x="0" y="147574"/>
                  </a:moveTo>
                  <a:cubicBezTo>
                    <a:pt x="0" y="66040"/>
                    <a:pt x="66040" y="0"/>
                    <a:pt x="147574" y="0"/>
                  </a:cubicBezTo>
                  <a:lnTo>
                    <a:pt x="6140450" y="0"/>
                  </a:lnTo>
                  <a:lnTo>
                    <a:pt x="6140450" y="6350"/>
                  </a:lnTo>
                  <a:lnTo>
                    <a:pt x="6140450" y="0"/>
                  </a:lnTo>
                  <a:cubicBezTo>
                    <a:pt x="6221984" y="0"/>
                    <a:pt x="6288024" y="66040"/>
                    <a:pt x="6288024" y="147574"/>
                  </a:cubicBezTo>
                  <a:lnTo>
                    <a:pt x="6281674" y="147574"/>
                  </a:lnTo>
                  <a:lnTo>
                    <a:pt x="6288024" y="147574"/>
                  </a:lnTo>
                  <a:lnTo>
                    <a:pt x="6288024" y="5591810"/>
                  </a:lnTo>
                  <a:lnTo>
                    <a:pt x="6281674" y="5591810"/>
                  </a:lnTo>
                  <a:lnTo>
                    <a:pt x="6288024" y="5591810"/>
                  </a:lnTo>
                  <a:cubicBezTo>
                    <a:pt x="6288024" y="5673344"/>
                    <a:pt x="6221984" y="5739384"/>
                    <a:pt x="6140450" y="5739384"/>
                  </a:cubicBezTo>
                  <a:lnTo>
                    <a:pt x="6140450" y="5733034"/>
                  </a:lnTo>
                  <a:lnTo>
                    <a:pt x="6140450" y="5739384"/>
                  </a:lnTo>
                  <a:lnTo>
                    <a:pt x="147574" y="5739384"/>
                  </a:lnTo>
                  <a:lnTo>
                    <a:pt x="147574" y="5733034"/>
                  </a:lnTo>
                  <a:lnTo>
                    <a:pt x="147574" y="5739384"/>
                  </a:lnTo>
                  <a:cubicBezTo>
                    <a:pt x="66040" y="5739384"/>
                    <a:pt x="0" y="5673344"/>
                    <a:pt x="0" y="5591810"/>
                  </a:cubicBezTo>
                  <a:lnTo>
                    <a:pt x="0" y="147574"/>
                  </a:lnTo>
                  <a:lnTo>
                    <a:pt x="6350" y="147574"/>
                  </a:lnTo>
                  <a:lnTo>
                    <a:pt x="0" y="147574"/>
                  </a:lnTo>
                  <a:moveTo>
                    <a:pt x="12700" y="147574"/>
                  </a:moveTo>
                  <a:lnTo>
                    <a:pt x="12700" y="5591810"/>
                  </a:lnTo>
                  <a:lnTo>
                    <a:pt x="6350" y="5591810"/>
                  </a:lnTo>
                  <a:lnTo>
                    <a:pt x="12700" y="5591810"/>
                  </a:lnTo>
                  <a:cubicBezTo>
                    <a:pt x="12700" y="5666359"/>
                    <a:pt x="73152" y="5726684"/>
                    <a:pt x="147574" y="5726684"/>
                  </a:cubicBezTo>
                  <a:lnTo>
                    <a:pt x="6140450" y="5726684"/>
                  </a:lnTo>
                  <a:cubicBezTo>
                    <a:pt x="6214999" y="5726684"/>
                    <a:pt x="6275324" y="5666359"/>
                    <a:pt x="6275324" y="5591810"/>
                  </a:cubicBezTo>
                  <a:lnTo>
                    <a:pt x="6275324" y="147574"/>
                  </a:lnTo>
                  <a:cubicBezTo>
                    <a:pt x="6275324" y="73025"/>
                    <a:pt x="6214999" y="12700"/>
                    <a:pt x="6140450" y="12700"/>
                  </a:cubicBezTo>
                  <a:lnTo>
                    <a:pt x="147574" y="12700"/>
                  </a:lnTo>
                  <a:lnTo>
                    <a:pt x="147574" y="6350"/>
                  </a:lnTo>
                  <a:lnTo>
                    <a:pt x="147574" y="12700"/>
                  </a:lnTo>
                  <a:cubicBezTo>
                    <a:pt x="73152" y="12700"/>
                    <a:pt x="12700" y="73025"/>
                    <a:pt x="12700" y="147574"/>
                  </a:cubicBezTo>
                  <a:close/>
                </a:path>
              </a:pathLst>
            </a:custGeom>
            <a:solidFill>
              <a:srgbClr val="313E80"/>
            </a:solidFill>
          </p:spPr>
        </p:sp>
      </p:grpSp>
      <p:sp>
        <p:nvSpPr>
          <p:cNvPr name="TextBox 16" id="16"/>
          <p:cNvSpPr txBox="true"/>
          <p:nvPr/>
        </p:nvSpPr>
        <p:spPr>
          <a:xfrm rot="0">
            <a:off x="6102697" y="2940844"/>
            <a:ext cx="3151883" cy="422522"/>
          </a:xfrm>
          <a:prstGeom prst="rect">
            <a:avLst/>
          </a:prstGeom>
        </p:spPr>
        <p:txBody>
          <a:bodyPr anchor="t" rtlCol="false" tIns="0" lIns="0" bIns="0" rIns="0">
            <a:spAutoFit/>
          </a:bodyPr>
          <a:lstStyle/>
          <a:p>
            <a:pPr algn="l">
              <a:lnSpc>
                <a:spcPts val="3062"/>
              </a:lnSpc>
            </a:pPr>
            <a:r>
              <a:rPr lang="en-US" sz="2437">
                <a:solidFill>
                  <a:srgbClr val="CFD0D8"/>
                </a:solidFill>
                <a:latin typeface="Roboto"/>
                <a:ea typeface="Roboto"/>
                <a:cs typeface="Roboto"/>
                <a:sym typeface="Roboto"/>
              </a:rPr>
              <a:t>Challenges</a:t>
            </a:r>
          </a:p>
        </p:txBody>
      </p:sp>
      <p:sp>
        <p:nvSpPr>
          <p:cNvPr name="TextBox 17" id="17"/>
          <p:cNvSpPr txBox="true"/>
          <p:nvPr/>
        </p:nvSpPr>
        <p:spPr>
          <a:xfrm rot="0">
            <a:off x="6102697" y="3419326"/>
            <a:ext cx="4183261" cy="3321844"/>
          </a:xfrm>
          <a:prstGeom prst="rect">
            <a:avLst/>
          </a:prstGeom>
        </p:spPr>
        <p:txBody>
          <a:bodyPr anchor="t" rtlCol="false" tIns="0" lIns="0" bIns="0" rIns="0">
            <a:spAutoFit/>
          </a:bodyPr>
          <a:lstStyle/>
          <a:p>
            <a:pPr algn="l">
              <a:lnSpc>
                <a:spcPts val="3125"/>
              </a:lnSpc>
            </a:pPr>
            <a:r>
              <a:rPr lang="en-US" sz="1937">
                <a:solidFill>
                  <a:srgbClr val="CFD0D8"/>
                </a:solidFill>
                <a:latin typeface="Roboto"/>
                <a:ea typeface="Roboto"/>
                <a:cs typeface="Roboto"/>
                <a:sym typeface="Roboto"/>
              </a:rPr>
              <a:t>Crafting effective prompts requires a deep understanding of language models, their capabilities and limitations, as well as the specific task requirements. Continuous experimentation and refinement are often necessary to achieve desired results.</a:t>
            </a:r>
          </a:p>
        </p:txBody>
      </p:sp>
      <p:grpSp>
        <p:nvGrpSpPr>
          <p:cNvPr name="Group 18" id="18"/>
          <p:cNvGrpSpPr/>
          <p:nvPr/>
        </p:nvGrpSpPr>
        <p:grpSpPr>
          <a:xfrm rot="0">
            <a:off x="877640" y="7250162"/>
            <a:ext cx="9674721" cy="2287935"/>
            <a:chOff x="0" y="0"/>
            <a:chExt cx="12899628" cy="3050580"/>
          </a:xfrm>
        </p:grpSpPr>
        <p:sp>
          <p:nvSpPr>
            <p:cNvPr name="Freeform 19" id="19"/>
            <p:cNvSpPr/>
            <p:nvPr/>
          </p:nvSpPr>
          <p:spPr>
            <a:xfrm flipH="false" flipV="false" rot="0">
              <a:off x="6350" y="6350"/>
              <a:ext cx="12886817" cy="3037840"/>
            </a:xfrm>
            <a:custGeom>
              <a:avLst/>
              <a:gdLst/>
              <a:ahLst/>
              <a:cxnLst/>
              <a:rect r="r" b="b" t="t" l="l"/>
              <a:pathLst>
                <a:path h="3037840" w="12886817">
                  <a:moveTo>
                    <a:pt x="0" y="141224"/>
                  </a:moveTo>
                  <a:cubicBezTo>
                    <a:pt x="0" y="63246"/>
                    <a:pt x="63373" y="0"/>
                    <a:pt x="141605" y="0"/>
                  </a:cubicBezTo>
                  <a:lnTo>
                    <a:pt x="12745212" y="0"/>
                  </a:lnTo>
                  <a:cubicBezTo>
                    <a:pt x="12823444" y="0"/>
                    <a:pt x="12886817" y="63246"/>
                    <a:pt x="12886817" y="141224"/>
                  </a:cubicBezTo>
                  <a:lnTo>
                    <a:pt x="12886817" y="2896616"/>
                  </a:lnTo>
                  <a:cubicBezTo>
                    <a:pt x="12886817" y="2974594"/>
                    <a:pt x="12823444" y="3037840"/>
                    <a:pt x="12745212" y="3037840"/>
                  </a:cubicBezTo>
                  <a:lnTo>
                    <a:pt x="141605" y="3037840"/>
                  </a:lnTo>
                  <a:cubicBezTo>
                    <a:pt x="63373" y="3037840"/>
                    <a:pt x="0" y="2974721"/>
                    <a:pt x="0" y="2896616"/>
                  </a:cubicBezTo>
                  <a:close/>
                </a:path>
              </a:pathLst>
            </a:custGeom>
            <a:solidFill>
              <a:srgbClr val="182567"/>
            </a:solidFill>
          </p:spPr>
        </p:sp>
        <p:sp>
          <p:nvSpPr>
            <p:cNvPr name="Freeform 20" id="20"/>
            <p:cNvSpPr/>
            <p:nvPr/>
          </p:nvSpPr>
          <p:spPr>
            <a:xfrm flipH="false" flipV="false" rot="0">
              <a:off x="0" y="0"/>
              <a:ext cx="12899517" cy="3050540"/>
            </a:xfrm>
            <a:custGeom>
              <a:avLst/>
              <a:gdLst/>
              <a:ahLst/>
              <a:cxnLst/>
              <a:rect r="r" b="b" t="t" l="l"/>
              <a:pathLst>
                <a:path h="3050540" w="12899517">
                  <a:moveTo>
                    <a:pt x="0" y="147574"/>
                  </a:moveTo>
                  <a:cubicBezTo>
                    <a:pt x="0" y="66040"/>
                    <a:pt x="66294" y="0"/>
                    <a:pt x="147955" y="0"/>
                  </a:cubicBezTo>
                  <a:lnTo>
                    <a:pt x="12751562" y="0"/>
                  </a:lnTo>
                  <a:lnTo>
                    <a:pt x="12751562" y="6350"/>
                  </a:lnTo>
                  <a:lnTo>
                    <a:pt x="12751562" y="0"/>
                  </a:lnTo>
                  <a:cubicBezTo>
                    <a:pt x="12833223" y="0"/>
                    <a:pt x="12899517" y="66040"/>
                    <a:pt x="12899517" y="147574"/>
                  </a:cubicBezTo>
                  <a:lnTo>
                    <a:pt x="12893167" y="147574"/>
                  </a:lnTo>
                  <a:lnTo>
                    <a:pt x="12899517" y="147574"/>
                  </a:lnTo>
                  <a:lnTo>
                    <a:pt x="12899517" y="2902966"/>
                  </a:lnTo>
                  <a:lnTo>
                    <a:pt x="12893167" y="2902966"/>
                  </a:lnTo>
                  <a:lnTo>
                    <a:pt x="12899517" y="2902966"/>
                  </a:lnTo>
                  <a:cubicBezTo>
                    <a:pt x="12899517" y="2984500"/>
                    <a:pt x="12833223" y="3050540"/>
                    <a:pt x="12751562" y="3050540"/>
                  </a:cubicBezTo>
                  <a:lnTo>
                    <a:pt x="12751562" y="3044190"/>
                  </a:lnTo>
                  <a:lnTo>
                    <a:pt x="12751562" y="3050540"/>
                  </a:lnTo>
                  <a:lnTo>
                    <a:pt x="147955" y="3050540"/>
                  </a:lnTo>
                  <a:lnTo>
                    <a:pt x="147955" y="3044190"/>
                  </a:lnTo>
                  <a:lnTo>
                    <a:pt x="147955" y="3050540"/>
                  </a:lnTo>
                  <a:cubicBezTo>
                    <a:pt x="66294" y="3050540"/>
                    <a:pt x="0" y="2984500"/>
                    <a:pt x="0" y="2902966"/>
                  </a:cubicBezTo>
                  <a:lnTo>
                    <a:pt x="0" y="147574"/>
                  </a:lnTo>
                  <a:lnTo>
                    <a:pt x="6350" y="147574"/>
                  </a:lnTo>
                  <a:lnTo>
                    <a:pt x="0" y="147574"/>
                  </a:lnTo>
                  <a:moveTo>
                    <a:pt x="12700" y="147574"/>
                  </a:moveTo>
                  <a:lnTo>
                    <a:pt x="12700" y="2902966"/>
                  </a:lnTo>
                  <a:lnTo>
                    <a:pt x="6350" y="2902966"/>
                  </a:lnTo>
                  <a:lnTo>
                    <a:pt x="12700" y="2902966"/>
                  </a:lnTo>
                  <a:cubicBezTo>
                    <a:pt x="12700" y="2977388"/>
                    <a:pt x="73279" y="3037840"/>
                    <a:pt x="147955" y="3037840"/>
                  </a:cubicBezTo>
                  <a:lnTo>
                    <a:pt x="12751562" y="3037840"/>
                  </a:lnTo>
                  <a:cubicBezTo>
                    <a:pt x="12826364" y="3037840"/>
                    <a:pt x="12886817" y="2977388"/>
                    <a:pt x="12886817" y="2902966"/>
                  </a:cubicBezTo>
                  <a:lnTo>
                    <a:pt x="12886817" y="147574"/>
                  </a:lnTo>
                  <a:cubicBezTo>
                    <a:pt x="12886817" y="73152"/>
                    <a:pt x="12826238" y="12700"/>
                    <a:pt x="12751562" y="12700"/>
                  </a:cubicBezTo>
                  <a:lnTo>
                    <a:pt x="147955" y="12700"/>
                  </a:lnTo>
                  <a:lnTo>
                    <a:pt x="147955" y="6350"/>
                  </a:lnTo>
                  <a:lnTo>
                    <a:pt x="147955" y="12700"/>
                  </a:lnTo>
                  <a:cubicBezTo>
                    <a:pt x="73279" y="12700"/>
                    <a:pt x="12700" y="73152"/>
                    <a:pt x="12700" y="147574"/>
                  </a:cubicBezTo>
                  <a:close/>
                </a:path>
              </a:pathLst>
            </a:custGeom>
            <a:solidFill>
              <a:srgbClr val="313E80"/>
            </a:solidFill>
          </p:spPr>
        </p:sp>
      </p:grpSp>
      <p:sp>
        <p:nvSpPr>
          <p:cNvPr name="TextBox 21" id="21"/>
          <p:cNvSpPr txBox="true"/>
          <p:nvPr/>
        </p:nvSpPr>
        <p:spPr>
          <a:xfrm rot="0">
            <a:off x="1144041" y="7487990"/>
            <a:ext cx="3162002" cy="422522"/>
          </a:xfrm>
          <a:prstGeom prst="rect">
            <a:avLst/>
          </a:prstGeom>
        </p:spPr>
        <p:txBody>
          <a:bodyPr anchor="t" rtlCol="false" tIns="0" lIns="0" bIns="0" rIns="0">
            <a:spAutoFit/>
          </a:bodyPr>
          <a:lstStyle/>
          <a:p>
            <a:pPr algn="l">
              <a:lnSpc>
                <a:spcPts val="3062"/>
              </a:lnSpc>
            </a:pPr>
            <a:r>
              <a:rPr lang="en-US" sz="2437">
                <a:solidFill>
                  <a:srgbClr val="CFD0D8"/>
                </a:solidFill>
                <a:latin typeface="Roboto"/>
                <a:ea typeface="Roboto"/>
                <a:cs typeface="Roboto"/>
                <a:sym typeface="Roboto"/>
              </a:rPr>
              <a:t>Ethical Considerations</a:t>
            </a:r>
          </a:p>
        </p:txBody>
      </p:sp>
      <p:sp>
        <p:nvSpPr>
          <p:cNvPr name="TextBox 22" id="22"/>
          <p:cNvSpPr txBox="true"/>
          <p:nvPr/>
        </p:nvSpPr>
        <p:spPr>
          <a:xfrm rot="0">
            <a:off x="1144041" y="7966473"/>
            <a:ext cx="9141916" cy="1305222"/>
          </a:xfrm>
          <a:prstGeom prst="rect">
            <a:avLst/>
          </a:prstGeom>
        </p:spPr>
        <p:txBody>
          <a:bodyPr anchor="t" rtlCol="false" tIns="0" lIns="0" bIns="0" rIns="0">
            <a:spAutoFit/>
          </a:bodyPr>
          <a:lstStyle/>
          <a:p>
            <a:pPr algn="l">
              <a:lnSpc>
                <a:spcPts val="3125"/>
              </a:lnSpc>
            </a:pPr>
            <a:r>
              <a:rPr lang="en-US" sz="1937">
                <a:solidFill>
                  <a:srgbClr val="CFD0D8"/>
                </a:solidFill>
                <a:latin typeface="Roboto"/>
                <a:ea typeface="Roboto"/>
                <a:cs typeface="Roboto"/>
                <a:sym typeface="Roboto"/>
              </a:rPr>
              <a:t>Prompt engineering raises important ethical questions, such as the potential for misuse, bias, and unintended consequences. Responsible development and deployment of language models requires careful consideration of these issues.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18">
                <a:alpha val="74902"/>
              </a:srgbClr>
            </a:solidFill>
          </p:spPr>
        </p:sp>
      </p:grpSp>
      <p:sp>
        <p:nvSpPr>
          <p:cNvPr name="Freeform 5" id="5" descr="preencoded.png"/>
          <p:cNvSpPr/>
          <p:nvPr/>
        </p:nvSpPr>
        <p:spPr>
          <a:xfrm flipH="false" flipV="false" rot="0">
            <a:off x="0" y="0"/>
            <a:ext cx="6858000" cy="10288489"/>
          </a:xfrm>
          <a:custGeom>
            <a:avLst/>
            <a:gdLst/>
            <a:ahLst/>
            <a:cxnLst/>
            <a:rect r="r" b="b" t="t" l="l"/>
            <a:pathLst>
              <a:path h="10288489" w="6858000">
                <a:moveTo>
                  <a:pt x="0" y="0"/>
                </a:moveTo>
                <a:lnTo>
                  <a:pt x="6858000" y="0"/>
                </a:lnTo>
                <a:lnTo>
                  <a:pt x="6858000" y="10288489"/>
                </a:lnTo>
                <a:lnTo>
                  <a:pt x="0" y="10288489"/>
                </a:lnTo>
                <a:lnTo>
                  <a:pt x="0" y="0"/>
                </a:lnTo>
                <a:close/>
              </a:path>
            </a:pathLst>
          </a:custGeom>
          <a:blipFill>
            <a:blip r:embed="rId3"/>
            <a:stretch>
              <a:fillRect l="-7" t="0" r="-7" b="0"/>
            </a:stretch>
          </a:blipFill>
        </p:spPr>
      </p:sp>
      <p:sp>
        <p:nvSpPr>
          <p:cNvPr name="TextBox 6" id="6"/>
          <p:cNvSpPr txBox="true"/>
          <p:nvPr/>
        </p:nvSpPr>
        <p:spPr>
          <a:xfrm rot="0">
            <a:off x="7715994" y="635942"/>
            <a:ext cx="9714011" cy="1570136"/>
          </a:xfrm>
          <a:prstGeom prst="rect">
            <a:avLst/>
          </a:prstGeom>
        </p:spPr>
        <p:txBody>
          <a:bodyPr anchor="t" rtlCol="false" tIns="0" lIns="0" bIns="0" rIns="0">
            <a:spAutoFit/>
          </a:bodyPr>
          <a:lstStyle/>
          <a:p>
            <a:pPr algn="l">
              <a:lnSpc>
                <a:spcPts val="6000"/>
              </a:lnSpc>
            </a:pPr>
            <a:r>
              <a:rPr lang="en-US" sz="4812">
                <a:solidFill>
                  <a:srgbClr val="FFFFFF"/>
                </a:solidFill>
                <a:latin typeface="Roboto"/>
                <a:ea typeface="Roboto"/>
                <a:cs typeface="Roboto"/>
                <a:sym typeface="Roboto"/>
              </a:rPr>
              <a:t>Prompt Engineering: Use Cases and Applications</a:t>
            </a:r>
          </a:p>
        </p:txBody>
      </p:sp>
      <p:sp>
        <p:nvSpPr>
          <p:cNvPr name="Freeform 7" id="7" descr="preencoded.png"/>
          <p:cNvSpPr/>
          <p:nvPr/>
        </p:nvSpPr>
        <p:spPr>
          <a:xfrm flipH="false" flipV="false" rot="0">
            <a:off x="7715994" y="2573685"/>
            <a:ext cx="612874" cy="612874"/>
          </a:xfrm>
          <a:custGeom>
            <a:avLst/>
            <a:gdLst/>
            <a:ahLst/>
            <a:cxnLst/>
            <a:rect r="r" b="b" t="t" l="l"/>
            <a:pathLst>
              <a:path h="612874" w="612874">
                <a:moveTo>
                  <a:pt x="0" y="0"/>
                </a:moveTo>
                <a:lnTo>
                  <a:pt x="612873" y="0"/>
                </a:lnTo>
                <a:lnTo>
                  <a:pt x="612873" y="612874"/>
                </a:lnTo>
                <a:lnTo>
                  <a:pt x="0" y="612874"/>
                </a:lnTo>
                <a:lnTo>
                  <a:pt x="0" y="0"/>
                </a:lnTo>
                <a:close/>
              </a:path>
            </a:pathLst>
          </a:custGeom>
          <a:blipFill>
            <a:blip r:embed="rId4"/>
            <a:stretch>
              <a:fillRect l="0" t="0" r="0" b="0"/>
            </a:stretch>
          </a:blipFill>
        </p:spPr>
      </p:sp>
      <p:sp>
        <p:nvSpPr>
          <p:cNvPr name="TextBox 8" id="8"/>
          <p:cNvSpPr txBox="true"/>
          <p:nvPr/>
        </p:nvSpPr>
        <p:spPr>
          <a:xfrm rot="0">
            <a:off x="7715994" y="3403104"/>
            <a:ext cx="3064371" cy="411510"/>
          </a:xfrm>
          <a:prstGeom prst="rect">
            <a:avLst/>
          </a:prstGeom>
        </p:spPr>
        <p:txBody>
          <a:bodyPr anchor="t" rtlCol="false" tIns="0" lIns="0" bIns="0" rIns="0">
            <a:spAutoFit/>
          </a:bodyPr>
          <a:lstStyle/>
          <a:p>
            <a:pPr algn="l">
              <a:lnSpc>
                <a:spcPts val="3000"/>
              </a:lnSpc>
            </a:pPr>
            <a:r>
              <a:rPr lang="en-US" sz="2375">
                <a:solidFill>
                  <a:srgbClr val="CFD0D8"/>
                </a:solidFill>
                <a:latin typeface="Roboto"/>
                <a:ea typeface="Roboto"/>
                <a:cs typeface="Roboto"/>
                <a:sym typeface="Roboto"/>
              </a:rPr>
              <a:t>Content Generation</a:t>
            </a:r>
          </a:p>
        </p:txBody>
      </p:sp>
      <p:sp>
        <p:nvSpPr>
          <p:cNvPr name="TextBox 9" id="9"/>
          <p:cNvSpPr txBox="true"/>
          <p:nvPr/>
        </p:nvSpPr>
        <p:spPr>
          <a:xfrm rot="0">
            <a:off x="7715994" y="3875931"/>
            <a:ext cx="4673204" cy="1654374"/>
          </a:xfrm>
          <a:prstGeom prst="rect">
            <a:avLst/>
          </a:prstGeom>
        </p:spPr>
        <p:txBody>
          <a:bodyPr anchor="t" rtlCol="false" tIns="0" lIns="0" bIns="0" rIns="0">
            <a:spAutoFit/>
          </a:bodyPr>
          <a:lstStyle/>
          <a:p>
            <a:pPr algn="l">
              <a:lnSpc>
                <a:spcPts val="3062"/>
              </a:lnSpc>
            </a:pPr>
            <a:r>
              <a:rPr lang="en-US" sz="1874">
                <a:solidFill>
                  <a:srgbClr val="CFD0D8"/>
                </a:solidFill>
                <a:latin typeface="Roboto"/>
                <a:ea typeface="Roboto"/>
                <a:cs typeface="Roboto"/>
                <a:sym typeface="Roboto"/>
              </a:rPr>
              <a:t>Prompt engineering can be used to generate high-quality and diverse content, such as articles, stories, product descriptions, and marketing copy.</a:t>
            </a:r>
          </a:p>
        </p:txBody>
      </p:sp>
      <p:sp>
        <p:nvSpPr>
          <p:cNvPr name="Freeform 10" id="10" descr="preencoded.png"/>
          <p:cNvSpPr/>
          <p:nvPr/>
        </p:nvSpPr>
        <p:spPr>
          <a:xfrm flipH="false" flipV="false" rot="0">
            <a:off x="12756802" y="2573685"/>
            <a:ext cx="612874" cy="612874"/>
          </a:xfrm>
          <a:custGeom>
            <a:avLst/>
            <a:gdLst/>
            <a:ahLst/>
            <a:cxnLst/>
            <a:rect r="r" b="b" t="t" l="l"/>
            <a:pathLst>
              <a:path h="612874" w="612874">
                <a:moveTo>
                  <a:pt x="0" y="0"/>
                </a:moveTo>
                <a:lnTo>
                  <a:pt x="612874" y="0"/>
                </a:lnTo>
                <a:lnTo>
                  <a:pt x="612874" y="612874"/>
                </a:lnTo>
                <a:lnTo>
                  <a:pt x="0" y="612874"/>
                </a:lnTo>
                <a:lnTo>
                  <a:pt x="0" y="0"/>
                </a:lnTo>
                <a:close/>
              </a:path>
            </a:pathLst>
          </a:custGeom>
          <a:blipFill>
            <a:blip r:embed="rId5"/>
            <a:stretch>
              <a:fillRect l="0" t="0" r="0" b="0"/>
            </a:stretch>
          </a:blipFill>
        </p:spPr>
      </p:sp>
      <p:sp>
        <p:nvSpPr>
          <p:cNvPr name="TextBox 11" id="11"/>
          <p:cNvSpPr txBox="true"/>
          <p:nvPr/>
        </p:nvSpPr>
        <p:spPr>
          <a:xfrm rot="0">
            <a:off x="12756802" y="3403104"/>
            <a:ext cx="3113037" cy="411510"/>
          </a:xfrm>
          <a:prstGeom prst="rect">
            <a:avLst/>
          </a:prstGeom>
        </p:spPr>
        <p:txBody>
          <a:bodyPr anchor="t" rtlCol="false" tIns="0" lIns="0" bIns="0" rIns="0">
            <a:spAutoFit/>
          </a:bodyPr>
          <a:lstStyle/>
          <a:p>
            <a:pPr algn="l">
              <a:lnSpc>
                <a:spcPts val="3000"/>
              </a:lnSpc>
            </a:pPr>
            <a:r>
              <a:rPr lang="en-US" sz="2375">
                <a:solidFill>
                  <a:srgbClr val="CFD0D8"/>
                </a:solidFill>
                <a:latin typeface="Roboto"/>
                <a:ea typeface="Roboto"/>
                <a:cs typeface="Roboto"/>
                <a:sym typeface="Roboto"/>
              </a:rPr>
              <a:t>Software Development</a:t>
            </a:r>
          </a:p>
        </p:txBody>
      </p:sp>
      <p:sp>
        <p:nvSpPr>
          <p:cNvPr name="TextBox 12" id="12"/>
          <p:cNvSpPr txBox="true"/>
          <p:nvPr/>
        </p:nvSpPr>
        <p:spPr>
          <a:xfrm rot="0">
            <a:off x="12756802" y="3875931"/>
            <a:ext cx="4673204" cy="1654374"/>
          </a:xfrm>
          <a:prstGeom prst="rect">
            <a:avLst/>
          </a:prstGeom>
        </p:spPr>
        <p:txBody>
          <a:bodyPr anchor="t" rtlCol="false" tIns="0" lIns="0" bIns="0" rIns="0">
            <a:spAutoFit/>
          </a:bodyPr>
          <a:lstStyle/>
          <a:p>
            <a:pPr algn="l">
              <a:lnSpc>
                <a:spcPts val="3062"/>
              </a:lnSpc>
            </a:pPr>
            <a:r>
              <a:rPr lang="en-US" sz="1874">
                <a:solidFill>
                  <a:srgbClr val="CFD0D8"/>
                </a:solidFill>
                <a:latin typeface="Roboto"/>
                <a:ea typeface="Roboto"/>
                <a:cs typeface="Roboto"/>
                <a:sym typeface="Roboto"/>
              </a:rPr>
              <a:t>Prompts can be used to generate code, debug issues, and provide solutions to programming challenges, streamlining the software development process.</a:t>
            </a:r>
          </a:p>
        </p:txBody>
      </p:sp>
      <p:sp>
        <p:nvSpPr>
          <p:cNvPr name="Freeform 13" id="13" descr="preencoded.png"/>
          <p:cNvSpPr/>
          <p:nvPr/>
        </p:nvSpPr>
        <p:spPr>
          <a:xfrm flipH="false" flipV="false" rot="0">
            <a:off x="7715994" y="6265664"/>
            <a:ext cx="612874" cy="612874"/>
          </a:xfrm>
          <a:custGeom>
            <a:avLst/>
            <a:gdLst/>
            <a:ahLst/>
            <a:cxnLst/>
            <a:rect r="r" b="b" t="t" l="l"/>
            <a:pathLst>
              <a:path h="612874" w="612874">
                <a:moveTo>
                  <a:pt x="0" y="0"/>
                </a:moveTo>
                <a:lnTo>
                  <a:pt x="612873" y="0"/>
                </a:lnTo>
                <a:lnTo>
                  <a:pt x="612873" y="612873"/>
                </a:lnTo>
                <a:lnTo>
                  <a:pt x="0" y="612873"/>
                </a:lnTo>
                <a:lnTo>
                  <a:pt x="0" y="0"/>
                </a:lnTo>
                <a:close/>
              </a:path>
            </a:pathLst>
          </a:custGeom>
          <a:blipFill>
            <a:blip r:embed="rId6"/>
            <a:stretch>
              <a:fillRect l="0" t="0" r="0" b="0"/>
            </a:stretch>
          </a:blipFill>
        </p:spPr>
      </p:sp>
      <p:sp>
        <p:nvSpPr>
          <p:cNvPr name="TextBox 14" id="14"/>
          <p:cNvSpPr txBox="true"/>
          <p:nvPr/>
        </p:nvSpPr>
        <p:spPr>
          <a:xfrm rot="0">
            <a:off x="7715994" y="7095084"/>
            <a:ext cx="3094881" cy="411510"/>
          </a:xfrm>
          <a:prstGeom prst="rect">
            <a:avLst/>
          </a:prstGeom>
        </p:spPr>
        <p:txBody>
          <a:bodyPr anchor="t" rtlCol="false" tIns="0" lIns="0" bIns="0" rIns="0">
            <a:spAutoFit/>
          </a:bodyPr>
          <a:lstStyle/>
          <a:p>
            <a:pPr algn="l">
              <a:lnSpc>
                <a:spcPts val="3000"/>
              </a:lnSpc>
            </a:pPr>
            <a:r>
              <a:rPr lang="en-US" sz="2375">
                <a:solidFill>
                  <a:srgbClr val="CFD0D8"/>
                </a:solidFill>
                <a:latin typeface="Roboto"/>
                <a:ea typeface="Roboto"/>
                <a:cs typeface="Roboto"/>
                <a:sym typeface="Roboto"/>
              </a:rPr>
              <a:t>Research and Analysis</a:t>
            </a:r>
          </a:p>
        </p:txBody>
      </p:sp>
      <p:sp>
        <p:nvSpPr>
          <p:cNvPr name="TextBox 15" id="15"/>
          <p:cNvSpPr txBox="true"/>
          <p:nvPr/>
        </p:nvSpPr>
        <p:spPr>
          <a:xfrm rot="0">
            <a:off x="7715994" y="7567910"/>
            <a:ext cx="4673204" cy="1654374"/>
          </a:xfrm>
          <a:prstGeom prst="rect">
            <a:avLst/>
          </a:prstGeom>
        </p:spPr>
        <p:txBody>
          <a:bodyPr anchor="t" rtlCol="false" tIns="0" lIns="0" bIns="0" rIns="0">
            <a:spAutoFit/>
          </a:bodyPr>
          <a:lstStyle/>
          <a:p>
            <a:pPr algn="l">
              <a:lnSpc>
                <a:spcPts val="3062"/>
              </a:lnSpc>
            </a:pPr>
            <a:r>
              <a:rPr lang="en-US" sz="1874">
                <a:solidFill>
                  <a:srgbClr val="CFD0D8"/>
                </a:solidFill>
                <a:latin typeface="Roboto"/>
                <a:ea typeface="Roboto"/>
                <a:cs typeface="Roboto"/>
                <a:sym typeface="Roboto"/>
              </a:rPr>
              <a:t>Language models can be prompted to summarize research, synthesize findings, and provide insights, supporting various research and analysis tasks.</a:t>
            </a:r>
          </a:p>
        </p:txBody>
      </p:sp>
      <p:sp>
        <p:nvSpPr>
          <p:cNvPr name="Freeform 16" id="16" descr="preencoded.png"/>
          <p:cNvSpPr/>
          <p:nvPr/>
        </p:nvSpPr>
        <p:spPr>
          <a:xfrm flipH="false" flipV="false" rot="0">
            <a:off x="12756802" y="6265664"/>
            <a:ext cx="612874" cy="612874"/>
          </a:xfrm>
          <a:custGeom>
            <a:avLst/>
            <a:gdLst/>
            <a:ahLst/>
            <a:cxnLst/>
            <a:rect r="r" b="b" t="t" l="l"/>
            <a:pathLst>
              <a:path h="612874" w="612874">
                <a:moveTo>
                  <a:pt x="0" y="0"/>
                </a:moveTo>
                <a:lnTo>
                  <a:pt x="612874" y="0"/>
                </a:lnTo>
                <a:lnTo>
                  <a:pt x="612874" y="612873"/>
                </a:lnTo>
                <a:lnTo>
                  <a:pt x="0" y="612873"/>
                </a:lnTo>
                <a:lnTo>
                  <a:pt x="0" y="0"/>
                </a:lnTo>
                <a:close/>
              </a:path>
            </a:pathLst>
          </a:custGeom>
          <a:blipFill>
            <a:blip r:embed="rId7"/>
            <a:stretch>
              <a:fillRect l="0" t="0" r="0" b="0"/>
            </a:stretch>
          </a:blipFill>
        </p:spPr>
      </p:sp>
      <p:sp>
        <p:nvSpPr>
          <p:cNvPr name="TextBox 17" id="17"/>
          <p:cNvSpPr txBox="true"/>
          <p:nvPr/>
        </p:nvSpPr>
        <p:spPr>
          <a:xfrm rot="0">
            <a:off x="12756802" y="7095084"/>
            <a:ext cx="3064371" cy="411510"/>
          </a:xfrm>
          <a:prstGeom prst="rect">
            <a:avLst/>
          </a:prstGeom>
        </p:spPr>
        <p:txBody>
          <a:bodyPr anchor="t" rtlCol="false" tIns="0" lIns="0" bIns="0" rIns="0">
            <a:spAutoFit/>
          </a:bodyPr>
          <a:lstStyle/>
          <a:p>
            <a:pPr algn="l">
              <a:lnSpc>
                <a:spcPts val="3000"/>
              </a:lnSpc>
            </a:pPr>
            <a:r>
              <a:rPr lang="en-US" sz="2375">
                <a:solidFill>
                  <a:srgbClr val="CFD0D8"/>
                </a:solidFill>
                <a:latin typeface="Roboto"/>
                <a:ea typeface="Roboto"/>
                <a:cs typeface="Roboto"/>
                <a:sym typeface="Roboto"/>
              </a:rPr>
              <a:t>Task Automation</a:t>
            </a:r>
          </a:p>
        </p:txBody>
      </p:sp>
      <p:sp>
        <p:nvSpPr>
          <p:cNvPr name="TextBox 18" id="18"/>
          <p:cNvSpPr txBox="true"/>
          <p:nvPr/>
        </p:nvSpPr>
        <p:spPr>
          <a:xfrm rot="0">
            <a:off x="12756802" y="7567910"/>
            <a:ext cx="4673204" cy="2046535"/>
          </a:xfrm>
          <a:prstGeom prst="rect">
            <a:avLst/>
          </a:prstGeom>
        </p:spPr>
        <p:txBody>
          <a:bodyPr anchor="t" rtlCol="false" tIns="0" lIns="0" bIns="0" rIns="0">
            <a:spAutoFit/>
          </a:bodyPr>
          <a:lstStyle/>
          <a:p>
            <a:pPr algn="l">
              <a:lnSpc>
                <a:spcPts val="3062"/>
              </a:lnSpc>
            </a:pPr>
            <a:r>
              <a:rPr lang="en-US" sz="1874">
                <a:solidFill>
                  <a:srgbClr val="CFD0D8"/>
                </a:solidFill>
                <a:latin typeface="Roboto"/>
                <a:ea typeface="Roboto"/>
                <a:cs typeface="Roboto"/>
                <a:sym typeface="Roboto"/>
              </a:rPr>
              <a:t>Prompt engineering can be leveraged to automate a wide range of tasks, from data entry to project management to customer service, improving efficiency and productivity.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18">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896839" y="677466"/>
            <a:ext cx="9636324" cy="1629966"/>
          </a:xfrm>
          <a:prstGeom prst="rect">
            <a:avLst/>
          </a:prstGeom>
        </p:spPr>
        <p:txBody>
          <a:bodyPr anchor="t" rtlCol="false" tIns="0" lIns="0" bIns="0" rIns="0">
            <a:spAutoFit/>
          </a:bodyPr>
          <a:lstStyle/>
          <a:p>
            <a:pPr algn="l">
              <a:lnSpc>
                <a:spcPts val="6249"/>
              </a:lnSpc>
            </a:pPr>
            <a:r>
              <a:rPr lang="en-US" sz="4999">
                <a:solidFill>
                  <a:srgbClr val="FFFFFF"/>
                </a:solidFill>
                <a:latin typeface="Roboto"/>
                <a:ea typeface="Roboto"/>
                <a:cs typeface="Roboto"/>
                <a:sym typeface="Roboto"/>
              </a:rPr>
              <a:t>Prompt Taxonomy: Types and Structures</a:t>
            </a:r>
          </a:p>
        </p:txBody>
      </p:sp>
      <p:sp>
        <p:nvSpPr>
          <p:cNvPr name="Freeform 8" id="8" descr="preencoded.png"/>
          <p:cNvSpPr/>
          <p:nvPr/>
        </p:nvSpPr>
        <p:spPr>
          <a:xfrm flipH="false" flipV="false" rot="0">
            <a:off x="896839" y="2691705"/>
            <a:ext cx="1281112" cy="2296417"/>
          </a:xfrm>
          <a:custGeom>
            <a:avLst/>
            <a:gdLst/>
            <a:ahLst/>
            <a:cxnLst/>
            <a:rect r="r" b="b" t="t" l="l"/>
            <a:pathLst>
              <a:path h="2296417" w="1281112">
                <a:moveTo>
                  <a:pt x="0" y="0"/>
                </a:moveTo>
                <a:lnTo>
                  <a:pt x="1281112" y="0"/>
                </a:lnTo>
                <a:lnTo>
                  <a:pt x="1281112" y="2296417"/>
                </a:lnTo>
                <a:lnTo>
                  <a:pt x="0" y="2296417"/>
                </a:lnTo>
                <a:lnTo>
                  <a:pt x="0" y="0"/>
                </a:lnTo>
                <a:close/>
              </a:path>
            </a:pathLst>
          </a:custGeom>
          <a:blipFill>
            <a:blip r:embed="rId5"/>
            <a:stretch>
              <a:fillRect l="-205" t="0" r="-205" b="0"/>
            </a:stretch>
          </a:blipFill>
        </p:spPr>
      </p:sp>
      <p:sp>
        <p:nvSpPr>
          <p:cNvPr name="TextBox 9" id="9"/>
          <p:cNvSpPr txBox="true"/>
          <p:nvPr/>
        </p:nvSpPr>
        <p:spPr>
          <a:xfrm rot="0">
            <a:off x="2562225" y="2928789"/>
            <a:ext cx="3203079" cy="419398"/>
          </a:xfrm>
          <a:prstGeom prst="rect">
            <a:avLst/>
          </a:prstGeom>
        </p:spPr>
        <p:txBody>
          <a:bodyPr anchor="t" rtlCol="false" tIns="0" lIns="0" bIns="0" rIns="0">
            <a:spAutoFit/>
          </a:bodyPr>
          <a:lstStyle/>
          <a:p>
            <a:pPr algn="l">
              <a:lnSpc>
                <a:spcPts val="3124"/>
              </a:lnSpc>
            </a:pPr>
            <a:r>
              <a:rPr lang="en-US" sz="2499">
                <a:solidFill>
                  <a:srgbClr val="CFD0D8"/>
                </a:solidFill>
                <a:latin typeface="Roboto"/>
                <a:ea typeface="Roboto"/>
                <a:cs typeface="Roboto"/>
                <a:sym typeface="Roboto"/>
              </a:rPr>
              <a:t>Open-Ended Prompts</a:t>
            </a:r>
          </a:p>
        </p:txBody>
      </p:sp>
      <p:sp>
        <p:nvSpPr>
          <p:cNvPr name="TextBox 10" id="10"/>
          <p:cNvSpPr txBox="true"/>
          <p:nvPr/>
        </p:nvSpPr>
        <p:spPr>
          <a:xfrm rot="0">
            <a:off x="2562225" y="3416201"/>
            <a:ext cx="7970936" cy="1315790"/>
          </a:xfrm>
          <a:prstGeom prst="rect">
            <a:avLst/>
          </a:prstGeom>
        </p:spPr>
        <p:txBody>
          <a:bodyPr anchor="t" rtlCol="false" tIns="0" lIns="0" bIns="0" rIns="0">
            <a:spAutoFit/>
          </a:bodyPr>
          <a:lstStyle/>
          <a:p>
            <a:pPr algn="l">
              <a:lnSpc>
                <a:spcPts val="3187"/>
              </a:lnSpc>
            </a:pPr>
            <a:r>
              <a:rPr lang="en-US" sz="2000">
                <a:solidFill>
                  <a:srgbClr val="CFD0D8"/>
                </a:solidFill>
                <a:latin typeface="Roboto"/>
                <a:ea typeface="Roboto"/>
                <a:cs typeface="Roboto"/>
                <a:sym typeface="Roboto"/>
              </a:rPr>
              <a:t>These prompts encourage the language model to generate creative, diverse, and open-ended responses, often used for tasks like brainstorming and ideation.</a:t>
            </a:r>
          </a:p>
        </p:txBody>
      </p:sp>
      <p:sp>
        <p:nvSpPr>
          <p:cNvPr name="Freeform 11" id="11" descr="preencoded.png"/>
          <p:cNvSpPr/>
          <p:nvPr/>
        </p:nvSpPr>
        <p:spPr>
          <a:xfrm flipH="false" flipV="false" rot="0">
            <a:off x="896839" y="4988124"/>
            <a:ext cx="1281112" cy="2296417"/>
          </a:xfrm>
          <a:custGeom>
            <a:avLst/>
            <a:gdLst/>
            <a:ahLst/>
            <a:cxnLst/>
            <a:rect r="r" b="b" t="t" l="l"/>
            <a:pathLst>
              <a:path h="2296417" w="1281112">
                <a:moveTo>
                  <a:pt x="0" y="0"/>
                </a:moveTo>
                <a:lnTo>
                  <a:pt x="1281112" y="0"/>
                </a:lnTo>
                <a:lnTo>
                  <a:pt x="1281112" y="2296417"/>
                </a:lnTo>
                <a:lnTo>
                  <a:pt x="0" y="2296417"/>
                </a:lnTo>
                <a:lnTo>
                  <a:pt x="0" y="0"/>
                </a:lnTo>
                <a:close/>
              </a:path>
            </a:pathLst>
          </a:custGeom>
          <a:blipFill>
            <a:blip r:embed="rId6"/>
            <a:stretch>
              <a:fillRect l="-205" t="0" r="-205" b="0"/>
            </a:stretch>
          </a:blipFill>
        </p:spPr>
      </p:sp>
      <p:sp>
        <p:nvSpPr>
          <p:cNvPr name="TextBox 12" id="12"/>
          <p:cNvSpPr txBox="true"/>
          <p:nvPr/>
        </p:nvSpPr>
        <p:spPr>
          <a:xfrm rot="0">
            <a:off x="2562225" y="5225206"/>
            <a:ext cx="3292078" cy="419397"/>
          </a:xfrm>
          <a:prstGeom prst="rect">
            <a:avLst/>
          </a:prstGeom>
        </p:spPr>
        <p:txBody>
          <a:bodyPr anchor="t" rtlCol="false" tIns="0" lIns="0" bIns="0" rIns="0">
            <a:spAutoFit/>
          </a:bodyPr>
          <a:lstStyle/>
          <a:p>
            <a:pPr algn="l">
              <a:lnSpc>
                <a:spcPts val="3124"/>
              </a:lnSpc>
            </a:pPr>
            <a:r>
              <a:rPr lang="en-US" sz="2499">
                <a:solidFill>
                  <a:srgbClr val="CFD0D8"/>
                </a:solidFill>
                <a:latin typeface="Roboto"/>
                <a:ea typeface="Roboto"/>
                <a:cs typeface="Roboto"/>
                <a:sym typeface="Roboto"/>
              </a:rPr>
              <a:t>Closed-Ended Prompts</a:t>
            </a:r>
          </a:p>
        </p:txBody>
      </p:sp>
      <p:sp>
        <p:nvSpPr>
          <p:cNvPr name="TextBox 13" id="13"/>
          <p:cNvSpPr txBox="true"/>
          <p:nvPr/>
        </p:nvSpPr>
        <p:spPr>
          <a:xfrm rot="0">
            <a:off x="2562225" y="5712619"/>
            <a:ext cx="7970936" cy="1315790"/>
          </a:xfrm>
          <a:prstGeom prst="rect">
            <a:avLst/>
          </a:prstGeom>
        </p:spPr>
        <p:txBody>
          <a:bodyPr anchor="t" rtlCol="false" tIns="0" lIns="0" bIns="0" rIns="0">
            <a:spAutoFit/>
          </a:bodyPr>
          <a:lstStyle/>
          <a:p>
            <a:pPr algn="l">
              <a:lnSpc>
                <a:spcPts val="3187"/>
              </a:lnSpc>
            </a:pPr>
            <a:r>
              <a:rPr lang="en-US" sz="2000">
                <a:solidFill>
                  <a:srgbClr val="CFD0D8"/>
                </a:solidFill>
                <a:latin typeface="Roboto"/>
                <a:ea typeface="Roboto"/>
                <a:cs typeface="Roboto"/>
                <a:sym typeface="Roboto"/>
              </a:rPr>
              <a:t>Closed-ended prompts are more specific and direct, guiding the language model to provide a targeted response, such as a recommendation or a solution to a problem.</a:t>
            </a:r>
          </a:p>
        </p:txBody>
      </p:sp>
      <p:sp>
        <p:nvSpPr>
          <p:cNvPr name="Freeform 14" id="14" descr="preencoded.png"/>
          <p:cNvSpPr/>
          <p:nvPr/>
        </p:nvSpPr>
        <p:spPr>
          <a:xfrm flipH="false" flipV="false" rot="0">
            <a:off x="896839" y="7284541"/>
            <a:ext cx="1281112" cy="2296418"/>
          </a:xfrm>
          <a:custGeom>
            <a:avLst/>
            <a:gdLst/>
            <a:ahLst/>
            <a:cxnLst/>
            <a:rect r="r" b="b" t="t" l="l"/>
            <a:pathLst>
              <a:path h="2296418" w="1281112">
                <a:moveTo>
                  <a:pt x="0" y="0"/>
                </a:moveTo>
                <a:lnTo>
                  <a:pt x="1281112" y="0"/>
                </a:lnTo>
                <a:lnTo>
                  <a:pt x="1281112" y="2296418"/>
                </a:lnTo>
                <a:lnTo>
                  <a:pt x="0" y="2296418"/>
                </a:lnTo>
                <a:lnTo>
                  <a:pt x="0" y="0"/>
                </a:lnTo>
                <a:close/>
              </a:path>
            </a:pathLst>
          </a:custGeom>
          <a:blipFill>
            <a:blip r:embed="rId7"/>
            <a:stretch>
              <a:fillRect l="-205" t="0" r="-205" b="0"/>
            </a:stretch>
          </a:blipFill>
        </p:spPr>
      </p:sp>
      <p:sp>
        <p:nvSpPr>
          <p:cNvPr name="TextBox 15" id="15"/>
          <p:cNvSpPr txBox="true"/>
          <p:nvPr/>
        </p:nvSpPr>
        <p:spPr>
          <a:xfrm rot="0">
            <a:off x="2562225" y="7521625"/>
            <a:ext cx="3203079" cy="419397"/>
          </a:xfrm>
          <a:prstGeom prst="rect">
            <a:avLst/>
          </a:prstGeom>
        </p:spPr>
        <p:txBody>
          <a:bodyPr anchor="t" rtlCol="false" tIns="0" lIns="0" bIns="0" rIns="0">
            <a:spAutoFit/>
          </a:bodyPr>
          <a:lstStyle/>
          <a:p>
            <a:pPr algn="l">
              <a:lnSpc>
                <a:spcPts val="3124"/>
              </a:lnSpc>
            </a:pPr>
            <a:r>
              <a:rPr lang="en-US" sz="2499">
                <a:solidFill>
                  <a:srgbClr val="CFD0D8"/>
                </a:solidFill>
                <a:latin typeface="Roboto"/>
                <a:ea typeface="Roboto"/>
                <a:cs typeface="Roboto"/>
                <a:sym typeface="Roboto"/>
              </a:rPr>
              <a:t>Multi-Part Prompts</a:t>
            </a:r>
          </a:p>
        </p:txBody>
      </p:sp>
      <p:sp>
        <p:nvSpPr>
          <p:cNvPr name="TextBox 16" id="16"/>
          <p:cNvSpPr txBox="true"/>
          <p:nvPr/>
        </p:nvSpPr>
        <p:spPr>
          <a:xfrm rot="0">
            <a:off x="2562225" y="8009036"/>
            <a:ext cx="7970936" cy="1315790"/>
          </a:xfrm>
          <a:prstGeom prst="rect">
            <a:avLst/>
          </a:prstGeom>
        </p:spPr>
        <p:txBody>
          <a:bodyPr anchor="t" rtlCol="false" tIns="0" lIns="0" bIns="0" rIns="0">
            <a:spAutoFit/>
          </a:bodyPr>
          <a:lstStyle/>
          <a:p>
            <a:pPr algn="l">
              <a:lnSpc>
                <a:spcPts val="3187"/>
              </a:lnSpc>
            </a:pPr>
            <a:r>
              <a:rPr lang="en-US" sz="2000">
                <a:solidFill>
                  <a:srgbClr val="CFD0D8"/>
                </a:solidFill>
                <a:latin typeface="Roboto"/>
                <a:ea typeface="Roboto"/>
                <a:cs typeface="Roboto"/>
                <a:sym typeface="Roboto"/>
              </a:rPr>
              <a:t>These prompts consist of multiple instructions or questions, often used to break down complex tasks or elicit a more comprehensive response from the language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18">
                <a:alpha val="74902"/>
              </a:srgbClr>
            </a:solidFill>
          </p:spPr>
        </p:sp>
      </p:grpSp>
      <p:sp>
        <p:nvSpPr>
          <p:cNvPr name="TextBox 5" id="5"/>
          <p:cNvSpPr txBox="true"/>
          <p:nvPr/>
        </p:nvSpPr>
        <p:spPr>
          <a:xfrm rot="0">
            <a:off x="992238" y="2683222"/>
            <a:ext cx="10395198" cy="924074"/>
          </a:xfrm>
          <a:prstGeom prst="rect">
            <a:avLst/>
          </a:prstGeom>
        </p:spPr>
        <p:txBody>
          <a:bodyPr anchor="t" rtlCol="false" tIns="0" lIns="0" bIns="0" rIns="0">
            <a:spAutoFit/>
          </a:bodyPr>
          <a:lstStyle/>
          <a:p>
            <a:pPr algn="l">
              <a:lnSpc>
                <a:spcPts val="6937"/>
              </a:lnSpc>
            </a:pPr>
            <a:r>
              <a:rPr lang="en-US" sz="5562">
                <a:solidFill>
                  <a:srgbClr val="FFFFFF"/>
                </a:solidFill>
                <a:latin typeface="Roboto"/>
                <a:ea typeface="Roboto"/>
                <a:cs typeface="Roboto"/>
                <a:sym typeface="Roboto"/>
              </a:rPr>
              <a:t>Prompt Optimization Techniques</a:t>
            </a:r>
          </a:p>
        </p:txBody>
      </p:sp>
      <p:sp>
        <p:nvSpPr>
          <p:cNvPr name="TextBox 6" id="6"/>
          <p:cNvSpPr txBox="true"/>
          <p:nvPr/>
        </p:nvSpPr>
        <p:spPr>
          <a:xfrm rot="0">
            <a:off x="992238" y="4287441"/>
            <a:ext cx="3544044" cy="471487"/>
          </a:xfrm>
          <a:prstGeom prst="rect">
            <a:avLst/>
          </a:prstGeom>
        </p:spPr>
        <p:txBody>
          <a:bodyPr anchor="t" rtlCol="false" tIns="0" lIns="0" bIns="0" rIns="0">
            <a:spAutoFit/>
          </a:bodyPr>
          <a:lstStyle/>
          <a:p>
            <a:pPr algn="l">
              <a:lnSpc>
                <a:spcPts val="3437"/>
              </a:lnSpc>
            </a:pPr>
            <a:r>
              <a:rPr lang="en-US" sz="2750">
                <a:solidFill>
                  <a:srgbClr val="FFFFFF"/>
                </a:solidFill>
                <a:latin typeface="Roboto"/>
                <a:ea typeface="Roboto"/>
                <a:cs typeface="Roboto"/>
                <a:sym typeface="Roboto"/>
              </a:rPr>
              <a:t>Prompt Iterration</a:t>
            </a:r>
          </a:p>
        </p:txBody>
      </p:sp>
      <p:sp>
        <p:nvSpPr>
          <p:cNvPr name="TextBox 7" id="7"/>
          <p:cNvSpPr txBox="true"/>
          <p:nvPr/>
        </p:nvSpPr>
        <p:spPr>
          <a:xfrm rot="0">
            <a:off x="992238" y="4947196"/>
            <a:ext cx="4972645" cy="2363391"/>
          </a:xfrm>
          <a:prstGeom prst="rect">
            <a:avLst/>
          </a:prstGeom>
        </p:spPr>
        <p:txBody>
          <a:bodyPr anchor="t" rtlCol="false" tIns="0" lIns="0" bIns="0" rIns="0">
            <a:spAutoFit/>
          </a:bodyPr>
          <a:lstStyle/>
          <a:p>
            <a:pPr algn="l">
              <a:lnSpc>
                <a:spcPts val="3562"/>
              </a:lnSpc>
            </a:pPr>
            <a:r>
              <a:rPr lang="en-US" sz="2187">
                <a:solidFill>
                  <a:srgbClr val="CFD0D8"/>
                </a:solidFill>
                <a:latin typeface="Roboto"/>
                <a:ea typeface="Roboto"/>
                <a:cs typeface="Roboto"/>
                <a:sym typeface="Roboto"/>
              </a:rPr>
              <a:t>Continually refining and testing prompts based on the language model's responses, feedback, and evolving task requirements is essential for optimizing prompt performance.</a:t>
            </a:r>
          </a:p>
        </p:txBody>
      </p:sp>
      <p:sp>
        <p:nvSpPr>
          <p:cNvPr name="TextBox 8" id="8"/>
          <p:cNvSpPr txBox="true"/>
          <p:nvPr/>
        </p:nvSpPr>
        <p:spPr>
          <a:xfrm rot="0">
            <a:off x="6666160" y="4287441"/>
            <a:ext cx="3544044" cy="471487"/>
          </a:xfrm>
          <a:prstGeom prst="rect">
            <a:avLst/>
          </a:prstGeom>
        </p:spPr>
        <p:txBody>
          <a:bodyPr anchor="t" rtlCol="false" tIns="0" lIns="0" bIns="0" rIns="0">
            <a:spAutoFit/>
          </a:bodyPr>
          <a:lstStyle/>
          <a:p>
            <a:pPr algn="l">
              <a:lnSpc>
                <a:spcPts val="3437"/>
              </a:lnSpc>
            </a:pPr>
            <a:r>
              <a:rPr lang="en-US" sz="2750">
                <a:solidFill>
                  <a:srgbClr val="FFFFFF"/>
                </a:solidFill>
                <a:latin typeface="Roboto"/>
                <a:ea typeface="Roboto"/>
                <a:cs typeface="Roboto"/>
                <a:sym typeface="Roboto"/>
              </a:rPr>
              <a:t>Prompt Augmentation</a:t>
            </a:r>
          </a:p>
        </p:txBody>
      </p:sp>
      <p:sp>
        <p:nvSpPr>
          <p:cNvPr name="TextBox 9" id="9"/>
          <p:cNvSpPr txBox="true"/>
          <p:nvPr/>
        </p:nvSpPr>
        <p:spPr>
          <a:xfrm rot="0">
            <a:off x="6666160" y="4947196"/>
            <a:ext cx="4972645" cy="2363391"/>
          </a:xfrm>
          <a:prstGeom prst="rect">
            <a:avLst/>
          </a:prstGeom>
        </p:spPr>
        <p:txBody>
          <a:bodyPr anchor="t" rtlCol="false" tIns="0" lIns="0" bIns="0" rIns="0">
            <a:spAutoFit/>
          </a:bodyPr>
          <a:lstStyle/>
          <a:p>
            <a:pPr algn="l">
              <a:lnSpc>
                <a:spcPts val="3562"/>
              </a:lnSpc>
            </a:pPr>
            <a:r>
              <a:rPr lang="en-US" sz="2187">
                <a:solidFill>
                  <a:srgbClr val="CFD0D8"/>
                </a:solidFill>
                <a:latin typeface="Roboto"/>
                <a:ea typeface="Roboto"/>
                <a:cs typeface="Roboto"/>
                <a:sym typeface="Roboto"/>
              </a:rPr>
              <a:t>Expanding prompts with additional context, instructions, and formatting can help language models better understand the task and generate more relevant and coherent responses.</a:t>
            </a:r>
          </a:p>
        </p:txBody>
      </p:sp>
      <p:sp>
        <p:nvSpPr>
          <p:cNvPr name="TextBox 10" id="10"/>
          <p:cNvSpPr txBox="true"/>
          <p:nvPr/>
        </p:nvSpPr>
        <p:spPr>
          <a:xfrm rot="0">
            <a:off x="12340084" y="4287441"/>
            <a:ext cx="3544044" cy="471487"/>
          </a:xfrm>
          <a:prstGeom prst="rect">
            <a:avLst/>
          </a:prstGeom>
        </p:spPr>
        <p:txBody>
          <a:bodyPr anchor="t" rtlCol="false" tIns="0" lIns="0" bIns="0" rIns="0">
            <a:spAutoFit/>
          </a:bodyPr>
          <a:lstStyle/>
          <a:p>
            <a:pPr algn="l">
              <a:lnSpc>
                <a:spcPts val="3437"/>
              </a:lnSpc>
            </a:pPr>
            <a:r>
              <a:rPr lang="en-US" sz="2750">
                <a:solidFill>
                  <a:srgbClr val="FFFFFF"/>
                </a:solidFill>
                <a:latin typeface="Roboto"/>
                <a:ea typeface="Roboto"/>
                <a:cs typeface="Roboto"/>
                <a:sym typeface="Roboto"/>
              </a:rPr>
              <a:t>Prompt Evaluation</a:t>
            </a:r>
          </a:p>
        </p:txBody>
      </p:sp>
      <p:sp>
        <p:nvSpPr>
          <p:cNvPr name="TextBox 11" id="11"/>
          <p:cNvSpPr txBox="true"/>
          <p:nvPr/>
        </p:nvSpPr>
        <p:spPr>
          <a:xfrm rot="0">
            <a:off x="12340084" y="4947196"/>
            <a:ext cx="4972645" cy="2363391"/>
          </a:xfrm>
          <a:prstGeom prst="rect">
            <a:avLst/>
          </a:prstGeom>
        </p:spPr>
        <p:txBody>
          <a:bodyPr anchor="t" rtlCol="false" tIns="0" lIns="0" bIns="0" rIns="0">
            <a:spAutoFit/>
          </a:bodyPr>
          <a:lstStyle/>
          <a:p>
            <a:pPr algn="l">
              <a:lnSpc>
                <a:spcPts val="3562"/>
              </a:lnSpc>
            </a:pPr>
            <a:r>
              <a:rPr lang="en-US" sz="2187">
                <a:solidFill>
                  <a:srgbClr val="CFD0D8"/>
                </a:solidFill>
                <a:latin typeface="Roboto"/>
                <a:ea typeface="Roboto"/>
                <a:cs typeface="Roboto"/>
                <a:sym typeface="Roboto"/>
              </a:rPr>
              <a:t>Analyzing the quality, relevance, and consistency of the language model's outputs can inform prompt refinement and optimization, ensuring the desired results are achieved.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18">
                <a:alpha val="7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6" id="6"/>
          <p:cNvSpPr txBox="true"/>
          <p:nvPr/>
        </p:nvSpPr>
        <p:spPr>
          <a:xfrm rot="0">
            <a:off x="7794724" y="703809"/>
            <a:ext cx="9556551" cy="1710929"/>
          </a:xfrm>
          <a:prstGeom prst="rect">
            <a:avLst/>
          </a:prstGeom>
        </p:spPr>
        <p:txBody>
          <a:bodyPr anchor="t" rtlCol="false" tIns="0" lIns="0" bIns="0" rIns="0">
            <a:spAutoFit/>
          </a:bodyPr>
          <a:lstStyle/>
          <a:p>
            <a:pPr algn="l">
              <a:lnSpc>
                <a:spcPts val="6562"/>
              </a:lnSpc>
            </a:pPr>
            <a:r>
              <a:rPr lang="en-US" sz="5250">
                <a:solidFill>
                  <a:srgbClr val="FFFFFF"/>
                </a:solidFill>
                <a:latin typeface="Roboto"/>
                <a:ea typeface="Roboto"/>
                <a:cs typeface="Roboto"/>
                <a:sym typeface="Roboto"/>
              </a:rPr>
              <a:t>Ethical Considerations in Prompt Engineering</a:t>
            </a:r>
          </a:p>
        </p:txBody>
      </p:sp>
      <p:grpSp>
        <p:nvGrpSpPr>
          <p:cNvPr name="Group 7" id="7"/>
          <p:cNvGrpSpPr/>
          <p:nvPr/>
        </p:nvGrpSpPr>
        <p:grpSpPr>
          <a:xfrm rot="0">
            <a:off x="7789961" y="3112442"/>
            <a:ext cx="611684" cy="611684"/>
            <a:chOff x="0" y="0"/>
            <a:chExt cx="815578" cy="815578"/>
          </a:xfrm>
        </p:grpSpPr>
        <p:sp>
          <p:nvSpPr>
            <p:cNvPr name="Freeform 8" id="8"/>
            <p:cNvSpPr/>
            <p:nvPr/>
          </p:nvSpPr>
          <p:spPr>
            <a:xfrm flipH="false" flipV="false" rot="0">
              <a:off x="6350" y="6350"/>
              <a:ext cx="802894" cy="802894"/>
            </a:xfrm>
            <a:custGeom>
              <a:avLst/>
              <a:gdLst/>
              <a:ahLst/>
              <a:cxnLst/>
              <a:rect r="r" b="b" t="t" l="l"/>
              <a:pathLst>
                <a:path h="802894" w="802894">
                  <a:moveTo>
                    <a:pt x="0" y="149860"/>
                  </a:moveTo>
                  <a:cubicBezTo>
                    <a:pt x="0" y="67056"/>
                    <a:pt x="67056" y="0"/>
                    <a:pt x="149860" y="0"/>
                  </a:cubicBezTo>
                  <a:lnTo>
                    <a:pt x="653034" y="0"/>
                  </a:lnTo>
                  <a:cubicBezTo>
                    <a:pt x="735838" y="0"/>
                    <a:pt x="802894" y="67056"/>
                    <a:pt x="802894" y="149860"/>
                  </a:cubicBezTo>
                  <a:lnTo>
                    <a:pt x="802894" y="653034"/>
                  </a:lnTo>
                  <a:cubicBezTo>
                    <a:pt x="802894" y="735838"/>
                    <a:pt x="735838" y="802894"/>
                    <a:pt x="653034" y="802894"/>
                  </a:cubicBezTo>
                  <a:lnTo>
                    <a:pt x="149860" y="802894"/>
                  </a:lnTo>
                  <a:cubicBezTo>
                    <a:pt x="67056" y="802894"/>
                    <a:pt x="0" y="735711"/>
                    <a:pt x="0" y="653034"/>
                  </a:cubicBezTo>
                  <a:close/>
                </a:path>
              </a:pathLst>
            </a:custGeom>
            <a:solidFill>
              <a:srgbClr val="182567"/>
            </a:solidFill>
          </p:spPr>
        </p:sp>
        <p:sp>
          <p:nvSpPr>
            <p:cNvPr name="Freeform 9" id="9"/>
            <p:cNvSpPr/>
            <p:nvPr/>
          </p:nvSpPr>
          <p:spPr>
            <a:xfrm flipH="false" flipV="false" rot="0">
              <a:off x="0" y="0"/>
              <a:ext cx="815594" cy="815594"/>
            </a:xfrm>
            <a:custGeom>
              <a:avLst/>
              <a:gdLst/>
              <a:ahLst/>
              <a:cxnLst/>
              <a:rect r="r" b="b" t="t" l="l"/>
              <a:pathLst>
                <a:path h="815594" w="815594">
                  <a:moveTo>
                    <a:pt x="0" y="156210"/>
                  </a:moveTo>
                  <a:cubicBezTo>
                    <a:pt x="0" y="69977"/>
                    <a:pt x="69977" y="0"/>
                    <a:pt x="156210" y="0"/>
                  </a:cubicBezTo>
                  <a:lnTo>
                    <a:pt x="659384" y="0"/>
                  </a:lnTo>
                  <a:lnTo>
                    <a:pt x="659384" y="6350"/>
                  </a:lnTo>
                  <a:lnTo>
                    <a:pt x="659384" y="0"/>
                  </a:lnTo>
                  <a:lnTo>
                    <a:pt x="659384" y="6350"/>
                  </a:lnTo>
                  <a:lnTo>
                    <a:pt x="659384" y="0"/>
                  </a:lnTo>
                  <a:cubicBezTo>
                    <a:pt x="745617" y="0"/>
                    <a:pt x="815594" y="69977"/>
                    <a:pt x="815594" y="156210"/>
                  </a:cubicBezTo>
                  <a:lnTo>
                    <a:pt x="815594" y="659384"/>
                  </a:lnTo>
                  <a:lnTo>
                    <a:pt x="809244" y="659384"/>
                  </a:lnTo>
                  <a:lnTo>
                    <a:pt x="815594" y="659384"/>
                  </a:lnTo>
                  <a:cubicBezTo>
                    <a:pt x="815594" y="745617"/>
                    <a:pt x="745617" y="815594"/>
                    <a:pt x="659384" y="815594"/>
                  </a:cubicBezTo>
                  <a:lnTo>
                    <a:pt x="659384" y="809244"/>
                  </a:lnTo>
                  <a:lnTo>
                    <a:pt x="659384" y="815594"/>
                  </a:lnTo>
                  <a:lnTo>
                    <a:pt x="156210" y="815594"/>
                  </a:lnTo>
                  <a:lnTo>
                    <a:pt x="156210" y="809244"/>
                  </a:lnTo>
                  <a:lnTo>
                    <a:pt x="156210" y="815594"/>
                  </a:lnTo>
                  <a:cubicBezTo>
                    <a:pt x="69977" y="815594"/>
                    <a:pt x="0" y="745617"/>
                    <a:pt x="0" y="659384"/>
                  </a:cubicBezTo>
                  <a:lnTo>
                    <a:pt x="0" y="156210"/>
                  </a:lnTo>
                  <a:lnTo>
                    <a:pt x="6350" y="156210"/>
                  </a:lnTo>
                  <a:lnTo>
                    <a:pt x="0" y="156210"/>
                  </a:lnTo>
                  <a:moveTo>
                    <a:pt x="12700" y="156210"/>
                  </a:moveTo>
                  <a:lnTo>
                    <a:pt x="12700" y="659384"/>
                  </a:lnTo>
                  <a:lnTo>
                    <a:pt x="6350" y="659384"/>
                  </a:lnTo>
                  <a:lnTo>
                    <a:pt x="12700" y="659384"/>
                  </a:lnTo>
                  <a:cubicBezTo>
                    <a:pt x="12700" y="738632"/>
                    <a:pt x="76962" y="802894"/>
                    <a:pt x="156210" y="802894"/>
                  </a:cubicBezTo>
                  <a:lnTo>
                    <a:pt x="659384" y="802894"/>
                  </a:lnTo>
                  <a:cubicBezTo>
                    <a:pt x="738632" y="802894"/>
                    <a:pt x="802894" y="738632"/>
                    <a:pt x="802894" y="659384"/>
                  </a:cubicBezTo>
                  <a:lnTo>
                    <a:pt x="802894" y="156210"/>
                  </a:lnTo>
                  <a:lnTo>
                    <a:pt x="809244" y="156210"/>
                  </a:lnTo>
                  <a:lnTo>
                    <a:pt x="802894" y="156210"/>
                  </a:lnTo>
                  <a:cubicBezTo>
                    <a:pt x="802894" y="76962"/>
                    <a:pt x="738632" y="12700"/>
                    <a:pt x="659384" y="12700"/>
                  </a:cubicBezTo>
                  <a:lnTo>
                    <a:pt x="156210" y="12700"/>
                  </a:lnTo>
                  <a:lnTo>
                    <a:pt x="156210" y="6350"/>
                  </a:lnTo>
                  <a:lnTo>
                    <a:pt x="156210" y="12700"/>
                  </a:lnTo>
                  <a:cubicBezTo>
                    <a:pt x="76962" y="12700"/>
                    <a:pt x="12700" y="76962"/>
                    <a:pt x="12700" y="156210"/>
                  </a:cubicBezTo>
                  <a:close/>
                </a:path>
              </a:pathLst>
            </a:custGeom>
            <a:solidFill>
              <a:srgbClr val="313E80"/>
            </a:solidFill>
          </p:spPr>
        </p:sp>
      </p:grpSp>
      <p:sp>
        <p:nvSpPr>
          <p:cNvPr name="TextBox 10" id="10"/>
          <p:cNvSpPr txBox="true"/>
          <p:nvPr/>
        </p:nvSpPr>
        <p:spPr>
          <a:xfrm rot="0">
            <a:off x="7981652" y="3255615"/>
            <a:ext cx="228154" cy="363439"/>
          </a:xfrm>
          <a:prstGeom prst="rect">
            <a:avLst/>
          </a:prstGeom>
        </p:spPr>
        <p:txBody>
          <a:bodyPr anchor="t" rtlCol="false" tIns="0" lIns="0" bIns="0" rIns="0">
            <a:spAutoFit/>
          </a:bodyPr>
          <a:lstStyle/>
          <a:p>
            <a:pPr algn="ctr">
              <a:lnSpc>
                <a:spcPts val="3125"/>
              </a:lnSpc>
            </a:pPr>
            <a:r>
              <a:rPr lang="en-US" sz="3125">
                <a:solidFill>
                  <a:srgbClr val="CFD0D8"/>
                </a:solidFill>
                <a:latin typeface="Roboto"/>
                <a:ea typeface="Roboto"/>
                <a:cs typeface="Roboto"/>
                <a:sym typeface="Roboto"/>
              </a:rPr>
              <a:t>1</a:t>
            </a:r>
          </a:p>
        </p:txBody>
      </p:sp>
      <p:sp>
        <p:nvSpPr>
          <p:cNvPr name="TextBox 11" id="11"/>
          <p:cNvSpPr txBox="true"/>
          <p:nvPr/>
        </p:nvSpPr>
        <p:spPr>
          <a:xfrm rot="0">
            <a:off x="8664476" y="3098155"/>
            <a:ext cx="3345805" cy="437257"/>
          </a:xfrm>
          <a:prstGeom prst="rect">
            <a:avLst/>
          </a:prstGeom>
        </p:spPr>
        <p:txBody>
          <a:bodyPr anchor="t" rtlCol="false" tIns="0" lIns="0" bIns="0" rIns="0">
            <a:spAutoFit/>
          </a:bodyPr>
          <a:lstStyle/>
          <a:p>
            <a:pPr algn="l">
              <a:lnSpc>
                <a:spcPts val="3249"/>
              </a:lnSpc>
            </a:pPr>
            <a:r>
              <a:rPr lang="en-US" sz="2625">
                <a:solidFill>
                  <a:srgbClr val="CFD0D8"/>
                </a:solidFill>
                <a:latin typeface="Roboto"/>
                <a:ea typeface="Roboto"/>
                <a:cs typeface="Roboto"/>
                <a:sym typeface="Roboto"/>
              </a:rPr>
              <a:t>Bias and Fairness</a:t>
            </a:r>
          </a:p>
        </p:txBody>
      </p:sp>
      <p:sp>
        <p:nvSpPr>
          <p:cNvPr name="TextBox 12" id="12"/>
          <p:cNvSpPr txBox="true"/>
          <p:nvPr/>
        </p:nvSpPr>
        <p:spPr>
          <a:xfrm rot="0">
            <a:off x="8664476" y="3610272"/>
            <a:ext cx="3774727" cy="3084016"/>
          </a:xfrm>
          <a:prstGeom prst="rect">
            <a:avLst/>
          </a:prstGeom>
        </p:spPr>
        <p:txBody>
          <a:bodyPr anchor="t" rtlCol="false" tIns="0" lIns="0" bIns="0" rIns="0">
            <a:spAutoFit/>
          </a:bodyPr>
          <a:lstStyle/>
          <a:p>
            <a:pPr algn="l">
              <a:lnSpc>
                <a:spcPts val="3312"/>
              </a:lnSpc>
            </a:pPr>
            <a:r>
              <a:rPr lang="en-US" sz="2062">
                <a:solidFill>
                  <a:srgbClr val="CFD0D8"/>
                </a:solidFill>
                <a:latin typeface="Roboto"/>
                <a:ea typeface="Roboto"/>
                <a:cs typeface="Roboto"/>
                <a:sym typeface="Roboto"/>
              </a:rPr>
              <a:t>Prompt engineers must be mindful of the potential for language models to perpetuate or amplify societal biases, and work to develop prompts that promote fairness and inclusivity.</a:t>
            </a:r>
          </a:p>
        </p:txBody>
      </p:sp>
      <p:grpSp>
        <p:nvGrpSpPr>
          <p:cNvPr name="Group 13" id="13"/>
          <p:cNvGrpSpPr/>
          <p:nvPr/>
        </p:nvGrpSpPr>
        <p:grpSpPr>
          <a:xfrm rot="0">
            <a:off x="12702034" y="3112442"/>
            <a:ext cx="611684" cy="611684"/>
            <a:chOff x="0" y="0"/>
            <a:chExt cx="815578" cy="815578"/>
          </a:xfrm>
        </p:grpSpPr>
        <p:sp>
          <p:nvSpPr>
            <p:cNvPr name="Freeform 14" id="14"/>
            <p:cNvSpPr/>
            <p:nvPr/>
          </p:nvSpPr>
          <p:spPr>
            <a:xfrm flipH="false" flipV="false" rot="0">
              <a:off x="6350" y="6350"/>
              <a:ext cx="802894" cy="802894"/>
            </a:xfrm>
            <a:custGeom>
              <a:avLst/>
              <a:gdLst/>
              <a:ahLst/>
              <a:cxnLst/>
              <a:rect r="r" b="b" t="t" l="l"/>
              <a:pathLst>
                <a:path h="802894" w="802894">
                  <a:moveTo>
                    <a:pt x="0" y="149860"/>
                  </a:moveTo>
                  <a:cubicBezTo>
                    <a:pt x="0" y="67056"/>
                    <a:pt x="67056" y="0"/>
                    <a:pt x="149860" y="0"/>
                  </a:cubicBezTo>
                  <a:lnTo>
                    <a:pt x="653034" y="0"/>
                  </a:lnTo>
                  <a:cubicBezTo>
                    <a:pt x="735838" y="0"/>
                    <a:pt x="802894" y="67056"/>
                    <a:pt x="802894" y="149860"/>
                  </a:cubicBezTo>
                  <a:lnTo>
                    <a:pt x="802894" y="653034"/>
                  </a:lnTo>
                  <a:cubicBezTo>
                    <a:pt x="802894" y="735838"/>
                    <a:pt x="735838" y="802894"/>
                    <a:pt x="653034" y="802894"/>
                  </a:cubicBezTo>
                  <a:lnTo>
                    <a:pt x="149860" y="802894"/>
                  </a:lnTo>
                  <a:cubicBezTo>
                    <a:pt x="67056" y="802894"/>
                    <a:pt x="0" y="735711"/>
                    <a:pt x="0" y="653034"/>
                  </a:cubicBezTo>
                  <a:close/>
                </a:path>
              </a:pathLst>
            </a:custGeom>
            <a:solidFill>
              <a:srgbClr val="182567"/>
            </a:solidFill>
          </p:spPr>
        </p:sp>
        <p:sp>
          <p:nvSpPr>
            <p:cNvPr name="Freeform 15" id="15"/>
            <p:cNvSpPr/>
            <p:nvPr/>
          </p:nvSpPr>
          <p:spPr>
            <a:xfrm flipH="false" flipV="false" rot="0">
              <a:off x="0" y="0"/>
              <a:ext cx="815594" cy="815594"/>
            </a:xfrm>
            <a:custGeom>
              <a:avLst/>
              <a:gdLst/>
              <a:ahLst/>
              <a:cxnLst/>
              <a:rect r="r" b="b" t="t" l="l"/>
              <a:pathLst>
                <a:path h="815594" w="815594">
                  <a:moveTo>
                    <a:pt x="0" y="156210"/>
                  </a:moveTo>
                  <a:cubicBezTo>
                    <a:pt x="0" y="69977"/>
                    <a:pt x="69977" y="0"/>
                    <a:pt x="156210" y="0"/>
                  </a:cubicBezTo>
                  <a:lnTo>
                    <a:pt x="659384" y="0"/>
                  </a:lnTo>
                  <a:lnTo>
                    <a:pt x="659384" y="6350"/>
                  </a:lnTo>
                  <a:lnTo>
                    <a:pt x="659384" y="0"/>
                  </a:lnTo>
                  <a:lnTo>
                    <a:pt x="659384" y="6350"/>
                  </a:lnTo>
                  <a:lnTo>
                    <a:pt x="659384" y="0"/>
                  </a:lnTo>
                  <a:cubicBezTo>
                    <a:pt x="745617" y="0"/>
                    <a:pt x="815594" y="69977"/>
                    <a:pt x="815594" y="156210"/>
                  </a:cubicBezTo>
                  <a:lnTo>
                    <a:pt x="815594" y="659384"/>
                  </a:lnTo>
                  <a:lnTo>
                    <a:pt x="809244" y="659384"/>
                  </a:lnTo>
                  <a:lnTo>
                    <a:pt x="815594" y="659384"/>
                  </a:lnTo>
                  <a:cubicBezTo>
                    <a:pt x="815594" y="745617"/>
                    <a:pt x="745617" y="815594"/>
                    <a:pt x="659384" y="815594"/>
                  </a:cubicBezTo>
                  <a:lnTo>
                    <a:pt x="659384" y="809244"/>
                  </a:lnTo>
                  <a:lnTo>
                    <a:pt x="659384" y="815594"/>
                  </a:lnTo>
                  <a:lnTo>
                    <a:pt x="156210" y="815594"/>
                  </a:lnTo>
                  <a:lnTo>
                    <a:pt x="156210" y="809244"/>
                  </a:lnTo>
                  <a:lnTo>
                    <a:pt x="156210" y="815594"/>
                  </a:lnTo>
                  <a:cubicBezTo>
                    <a:pt x="69977" y="815594"/>
                    <a:pt x="0" y="745617"/>
                    <a:pt x="0" y="659384"/>
                  </a:cubicBezTo>
                  <a:lnTo>
                    <a:pt x="0" y="156210"/>
                  </a:lnTo>
                  <a:lnTo>
                    <a:pt x="6350" y="156210"/>
                  </a:lnTo>
                  <a:lnTo>
                    <a:pt x="0" y="156210"/>
                  </a:lnTo>
                  <a:moveTo>
                    <a:pt x="12700" y="156210"/>
                  </a:moveTo>
                  <a:lnTo>
                    <a:pt x="12700" y="659384"/>
                  </a:lnTo>
                  <a:lnTo>
                    <a:pt x="6350" y="659384"/>
                  </a:lnTo>
                  <a:lnTo>
                    <a:pt x="12700" y="659384"/>
                  </a:lnTo>
                  <a:cubicBezTo>
                    <a:pt x="12700" y="738632"/>
                    <a:pt x="76962" y="802894"/>
                    <a:pt x="156210" y="802894"/>
                  </a:cubicBezTo>
                  <a:lnTo>
                    <a:pt x="659384" y="802894"/>
                  </a:lnTo>
                  <a:cubicBezTo>
                    <a:pt x="738632" y="802894"/>
                    <a:pt x="802894" y="738632"/>
                    <a:pt x="802894" y="659384"/>
                  </a:cubicBezTo>
                  <a:lnTo>
                    <a:pt x="802894" y="156210"/>
                  </a:lnTo>
                  <a:lnTo>
                    <a:pt x="809244" y="156210"/>
                  </a:lnTo>
                  <a:lnTo>
                    <a:pt x="802894" y="156210"/>
                  </a:lnTo>
                  <a:cubicBezTo>
                    <a:pt x="802894" y="76962"/>
                    <a:pt x="738632" y="12700"/>
                    <a:pt x="659384" y="12700"/>
                  </a:cubicBezTo>
                  <a:lnTo>
                    <a:pt x="156210" y="12700"/>
                  </a:lnTo>
                  <a:lnTo>
                    <a:pt x="156210" y="6350"/>
                  </a:lnTo>
                  <a:lnTo>
                    <a:pt x="156210" y="12700"/>
                  </a:lnTo>
                  <a:cubicBezTo>
                    <a:pt x="76962" y="12700"/>
                    <a:pt x="12700" y="76962"/>
                    <a:pt x="12700" y="156210"/>
                  </a:cubicBezTo>
                  <a:close/>
                </a:path>
              </a:pathLst>
            </a:custGeom>
            <a:solidFill>
              <a:srgbClr val="313E80"/>
            </a:solidFill>
          </p:spPr>
        </p:sp>
      </p:grpSp>
      <p:sp>
        <p:nvSpPr>
          <p:cNvPr name="TextBox 16" id="16"/>
          <p:cNvSpPr txBox="true"/>
          <p:nvPr/>
        </p:nvSpPr>
        <p:spPr>
          <a:xfrm rot="0">
            <a:off x="12893725" y="3255615"/>
            <a:ext cx="228154" cy="363439"/>
          </a:xfrm>
          <a:prstGeom prst="rect">
            <a:avLst/>
          </a:prstGeom>
        </p:spPr>
        <p:txBody>
          <a:bodyPr anchor="t" rtlCol="false" tIns="0" lIns="0" bIns="0" rIns="0">
            <a:spAutoFit/>
          </a:bodyPr>
          <a:lstStyle/>
          <a:p>
            <a:pPr algn="ctr">
              <a:lnSpc>
                <a:spcPts val="3125"/>
              </a:lnSpc>
            </a:pPr>
            <a:r>
              <a:rPr lang="en-US" sz="3125">
                <a:solidFill>
                  <a:srgbClr val="CFD0D8"/>
                </a:solidFill>
                <a:latin typeface="Roboto"/>
                <a:ea typeface="Roboto"/>
                <a:cs typeface="Roboto"/>
                <a:sym typeface="Roboto"/>
              </a:rPr>
              <a:t>2</a:t>
            </a:r>
          </a:p>
        </p:txBody>
      </p:sp>
      <p:sp>
        <p:nvSpPr>
          <p:cNvPr name="TextBox 17" id="17"/>
          <p:cNvSpPr txBox="true"/>
          <p:nvPr/>
        </p:nvSpPr>
        <p:spPr>
          <a:xfrm rot="0">
            <a:off x="13576547" y="3098155"/>
            <a:ext cx="3774728" cy="855464"/>
          </a:xfrm>
          <a:prstGeom prst="rect">
            <a:avLst/>
          </a:prstGeom>
        </p:spPr>
        <p:txBody>
          <a:bodyPr anchor="t" rtlCol="false" tIns="0" lIns="0" bIns="0" rIns="0">
            <a:spAutoFit/>
          </a:bodyPr>
          <a:lstStyle/>
          <a:p>
            <a:pPr algn="l">
              <a:lnSpc>
                <a:spcPts val="3249"/>
              </a:lnSpc>
            </a:pPr>
            <a:r>
              <a:rPr lang="en-US" sz="2625">
                <a:solidFill>
                  <a:srgbClr val="CFD0D8"/>
                </a:solidFill>
                <a:latin typeface="Roboto"/>
                <a:ea typeface="Roboto"/>
                <a:cs typeface="Roboto"/>
                <a:sym typeface="Roboto"/>
              </a:rPr>
              <a:t>Transparency and Accountability</a:t>
            </a:r>
          </a:p>
        </p:txBody>
      </p:sp>
      <p:sp>
        <p:nvSpPr>
          <p:cNvPr name="TextBox 18" id="18"/>
          <p:cNvSpPr txBox="true"/>
          <p:nvPr/>
        </p:nvSpPr>
        <p:spPr>
          <a:xfrm rot="0">
            <a:off x="13576547" y="4028480"/>
            <a:ext cx="3774728" cy="3084016"/>
          </a:xfrm>
          <a:prstGeom prst="rect">
            <a:avLst/>
          </a:prstGeom>
        </p:spPr>
        <p:txBody>
          <a:bodyPr anchor="t" rtlCol="false" tIns="0" lIns="0" bIns="0" rIns="0">
            <a:spAutoFit/>
          </a:bodyPr>
          <a:lstStyle/>
          <a:p>
            <a:pPr algn="l">
              <a:lnSpc>
                <a:spcPts val="3312"/>
              </a:lnSpc>
            </a:pPr>
            <a:r>
              <a:rPr lang="en-US" sz="2062">
                <a:solidFill>
                  <a:srgbClr val="CFD0D8"/>
                </a:solidFill>
                <a:latin typeface="Roboto"/>
                <a:ea typeface="Roboto"/>
                <a:cs typeface="Roboto"/>
                <a:sym typeface="Roboto"/>
              </a:rPr>
              <a:t>Prompt engineering should adhere to principles of transparency, with clear documentation of the prompt design process and the language model's capabilities and limitations.</a:t>
            </a:r>
          </a:p>
        </p:txBody>
      </p:sp>
      <p:grpSp>
        <p:nvGrpSpPr>
          <p:cNvPr name="Group 19" id="19"/>
          <p:cNvGrpSpPr/>
          <p:nvPr/>
        </p:nvGrpSpPr>
        <p:grpSpPr>
          <a:xfrm rot="0">
            <a:off x="7789961" y="7676406"/>
            <a:ext cx="611684" cy="611684"/>
            <a:chOff x="0" y="0"/>
            <a:chExt cx="815578" cy="815578"/>
          </a:xfrm>
        </p:grpSpPr>
        <p:sp>
          <p:nvSpPr>
            <p:cNvPr name="Freeform 20" id="20"/>
            <p:cNvSpPr/>
            <p:nvPr/>
          </p:nvSpPr>
          <p:spPr>
            <a:xfrm flipH="false" flipV="false" rot="0">
              <a:off x="6350" y="6350"/>
              <a:ext cx="802894" cy="802894"/>
            </a:xfrm>
            <a:custGeom>
              <a:avLst/>
              <a:gdLst/>
              <a:ahLst/>
              <a:cxnLst/>
              <a:rect r="r" b="b" t="t" l="l"/>
              <a:pathLst>
                <a:path h="802894" w="802894">
                  <a:moveTo>
                    <a:pt x="0" y="149860"/>
                  </a:moveTo>
                  <a:cubicBezTo>
                    <a:pt x="0" y="67056"/>
                    <a:pt x="67056" y="0"/>
                    <a:pt x="149860" y="0"/>
                  </a:cubicBezTo>
                  <a:lnTo>
                    <a:pt x="653034" y="0"/>
                  </a:lnTo>
                  <a:cubicBezTo>
                    <a:pt x="735838" y="0"/>
                    <a:pt x="802894" y="67056"/>
                    <a:pt x="802894" y="149860"/>
                  </a:cubicBezTo>
                  <a:lnTo>
                    <a:pt x="802894" y="653034"/>
                  </a:lnTo>
                  <a:cubicBezTo>
                    <a:pt x="802894" y="735838"/>
                    <a:pt x="735838" y="802894"/>
                    <a:pt x="653034" y="802894"/>
                  </a:cubicBezTo>
                  <a:lnTo>
                    <a:pt x="149860" y="802894"/>
                  </a:lnTo>
                  <a:cubicBezTo>
                    <a:pt x="67056" y="802894"/>
                    <a:pt x="0" y="735711"/>
                    <a:pt x="0" y="653034"/>
                  </a:cubicBezTo>
                  <a:close/>
                </a:path>
              </a:pathLst>
            </a:custGeom>
            <a:solidFill>
              <a:srgbClr val="182567"/>
            </a:solidFill>
          </p:spPr>
        </p:sp>
        <p:sp>
          <p:nvSpPr>
            <p:cNvPr name="Freeform 21" id="21"/>
            <p:cNvSpPr/>
            <p:nvPr/>
          </p:nvSpPr>
          <p:spPr>
            <a:xfrm flipH="false" flipV="false" rot="0">
              <a:off x="0" y="0"/>
              <a:ext cx="815594" cy="815594"/>
            </a:xfrm>
            <a:custGeom>
              <a:avLst/>
              <a:gdLst/>
              <a:ahLst/>
              <a:cxnLst/>
              <a:rect r="r" b="b" t="t" l="l"/>
              <a:pathLst>
                <a:path h="815594" w="815594">
                  <a:moveTo>
                    <a:pt x="0" y="156210"/>
                  </a:moveTo>
                  <a:cubicBezTo>
                    <a:pt x="0" y="69977"/>
                    <a:pt x="69977" y="0"/>
                    <a:pt x="156210" y="0"/>
                  </a:cubicBezTo>
                  <a:lnTo>
                    <a:pt x="659384" y="0"/>
                  </a:lnTo>
                  <a:lnTo>
                    <a:pt x="659384" y="6350"/>
                  </a:lnTo>
                  <a:lnTo>
                    <a:pt x="659384" y="0"/>
                  </a:lnTo>
                  <a:lnTo>
                    <a:pt x="659384" y="6350"/>
                  </a:lnTo>
                  <a:lnTo>
                    <a:pt x="659384" y="0"/>
                  </a:lnTo>
                  <a:cubicBezTo>
                    <a:pt x="745617" y="0"/>
                    <a:pt x="815594" y="69977"/>
                    <a:pt x="815594" y="156210"/>
                  </a:cubicBezTo>
                  <a:lnTo>
                    <a:pt x="815594" y="659384"/>
                  </a:lnTo>
                  <a:lnTo>
                    <a:pt x="809244" y="659384"/>
                  </a:lnTo>
                  <a:lnTo>
                    <a:pt x="815594" y="659384"/>
                  </a:lnTo>
                  <a:cubicBezTo>
                    <a:pt x="815594" y="745617"/>
                    <a:pt x="745617" y="815594"/>
                    <a:pt x="659384" y="815594"/>
                  </a:cubicBezTo>
                  <a:lnTo>
                    <a:pt x="659384" y="809244"/>
                  </a:lnTo>
                  <a:lnTo>
                    <a:pt x="659384" y="815594"/>
                  </a:lnTo>
                  <a:lnTo>
                    <a:pt x="156210" y="815594"/>
                  </a:lnTo>
                  <a:lnTo>
                    <a:pt x="156210" y="809244"/>
                  </a:lnTo>
                  <a:lnTo>
                    <a:pt x="156210" y="815594"/>
                  </a:lnTo>
                  <a:cubicBezTo>
                    <a:pt x="69977" y="815594"/>
                    <a:pt x="0" y="745617"/>
                    <a:pt x="0" y="659384"/>
                  </a:cubicBezTo>
                  <a:lnTo>
                    <a:pt x="0" y="156210"/>
                  </a:lnTo>
                  <a:lnTo>
                    <a:pt x="6350" y="156210"/>
                  </a:lnTo>
                  <a:lnTo>
                    <a:pt x="0" y="156210"/>
                  </a:lnTo>
                  <a:moveTo>
                    <a:pt x="12700" y="156210"/>
                  </a:moveTo>
                  <a:lnTo>
                    <a:pt x="12700" y="659384"/>
                  </a:lnTo>
                  <a:lnTo>
                    <a:pt x="6350" y="659384"/>
                  </a:lnTo>
                  <a:lnTo>
                    <a:pt x="12700" y="659384"/>
                  </a:lnTo>
                  <a:cubicBezTo>
                    <a:pt x="12700" y="738632"/>
                    <a:pt x="76962" y="802894"/>
                    <a:pt x="156210" y="802894"/>
                  </a:cubicBezTo>
                  <a:lnTo>
                    <a:pt x="659384" y="802894"/>
                  </a:lnTo>
                  <a:cubicBezTo>
                    <a:pt x="738632" y="802894"/>
                    <a:pt x="802894" y="738632"/>
                    <a:pt x="802894" y="659384"/>
                  </a:cubicBezTo>
                  <a:lnTo>
                    <a:pt x="802894" y="156210"/>
                  </a:lnTo>
                  <a:lnTo>
                    <a:pt x="809244" y="156210"/>
                  </a:lnTo>
                  <a:lnTo>
                    <a:pt x="802894" y="156210"/>
                  </a:lnTo>
                  <a:cubicBezTo>
                    <a:pt x="802894" y="76962"/>
                    <a:pt x="738632" y="12700"/>
                    <a:pt x="659384" y="12700"/>
                  </a:cubicBezTo>
                  <a:lnTo>
                    <a:pt x="156210" y="12700"/>
                  </a:lnTo>
                  <a:lnTo>
                    <a:pt x="156210" y="6350"/>
                  </a:lnTo>
                  <a:lnTo>
                    <a:pt x="156210" y="12700"/>
                  </a:lnTo>
                  <a:cubicBezTo>
                    <a:pt x="76962" y="12700"/>
                    <a:pt x="12700" y="76962"/>
                    <a:pt x="12700" y="156210"/>
                  </a:cubicBezTo>
                  <a:close/>
                </a:path>
              </a:pathLst>
            </a:custGeom>
            <a:solidFill>
              <a:srgbClr val="313E80"/>
            </a:solidFill>
          </p:spPr>
        </p:sp>
      </p:grpSp>
      <p:sp>
        <p:nvSpPr>
          <p:cNvPr name="TextBox 22" id="22"/>
          <p:cNvSpPr txBox="true"/>
          <p:nvPr/>
        </p:nvSpPr>
        <p:spPr>
          <a:xfrm rot="0">
            <a:off x="7981652" y="7819579"/>
            <a:ext cx="228154" cy="363439"/>
          </a:xfrm>
          <a:prstGeom prst="rect">
            <a:avLst/>
          </a:prstGeom>
        </p:spPr>
        <p:txBody>
          <a:bodyPr anchor="t" rtlCol="false" tIns="0" lIns="0" bIns="0" rIns="0">
            <a:spAutoFit/>
          </a:bodyPr>
          <a:lstStyle/>
          <a:p>
            <a:pPr algn="ctr">
              <a:lnSpc>
                <a:spcPts val="3125"/>
              </a:lnSpc>
            </a:pPr>
            <a:r>
              <a:rPr lang="en-US" sz="3125">
                <a:solidFill>
                  <a:srgbClr val="CFD0D8"/>
                </a:solidFill>
                <a:latin typeface="Roboto"/>
                <a:ea typeface="Roboto"/>
                <a:cs typeface="Roboto"/>
                <a:sym typeface="Roboto"/>
              </a:rPr>
              <a:t>3</a:t>
            </a:r>
          </a:p>
        </p:txBody>
      </p:sp>
      <p:sp>
        <p:nvSpPr>
          <p:cNvPr name="TextBox 23" id="23"/>
          <p:cNvSpPr txBox="true"/>
          <p:nvPr/>
        </p:nvSpPr>
        <p:spPr>
          <a:xfrm rot="0">
            <a:off x="8664476" y="7662119"/>
            <a:ext cx="3890070" cy="437258"/>
          </a:xfrm>
          <a:prstGeom prst="rect">
            <a:avLst/>
          </a:prstGeom>
        </p:spPr>
        <p:txBody>
          <a:bodyPr anchor="t" rtlCol="false" tIns="0" lIns="0" bIns="0" rIns="0">
            <a:spAutoFit/>
          </a:bodyPr>
          <a:lstStyle/>
          <a:p>
            <a:pPr algn="l">
              <a:lnSpc>
                <a:spcPts val="3249"/>
              </a:lnSpc>
            </a:pPr>
            <a:r>
              <a:rPr lang="en-US" sz="2625">
                <a:solidFill>
                  <a:srgbClr val="CFD0D8"/>
                </a:solidFill>
                <a:latin typeface="Roboto"/>
                <a:ea typeface="Roboto"/>
                <a:cs typeface="Roboto"/>
                <a:sym typeface="Roboto"/>
              </a:rPr>
              <a:t>Responsible Development</a:t>
            </a:r>
          </a:p>
        </p:txBody>
      </p:sp>
      <p:sp>
        <p:nvSpPr>
          <p:cNvPr name="TextBox 24" id="24"/>
          <p:cNvSpPr txBox="true"/>
          <p:nvPr/>
        </p:nvSpPr>
        <p:spPr>
          <a:xfrm rot="0">
            <a:off x="8664476" y="8174236"/>
            <a:ext cx="8686800" cy="1370708"/>
          </a:xfrm>
          <a:prstGeom prst="rect">
            <a:avLst/>
          </a:prstGeom>
        </p:spPr>
        <p:txBody>
          <a:bodyPr anchor="t" rtlCol="false" tIns="0" lIns="0" bIns="0" rIns="0">
            <a:spAutoFit/>
          </a:bodyPr>
          <a:lstStyle/>
          <a:p>
            <a:pPr algn="l">
              <a:lnSpc>
                <a:spcPts val="3312"/>
              </a:lnSpc>
            </a:pPr>
            <a:r>
              <a:rPr lang="en-US" sz="2062">
                <a:solidFill>
                  <a:srgbClr val="CFD0D8"/>
                </a:solidFill>
                <a:latin typeface="Roboto"/>
                <a:ea typeface="Roboto"/>
                <a:cs typeface="Roboto"/>
                <a:sym typeface="Roboto"/>
              </a:rPr>
              <a:t>Prompt engineering requires a thoughtful approach that considers the potential for misuse and unintended consequences, and prioritizes the development of prompts that serve the greater good.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DAGUGPHUjP8</dc:identifier>
  <dcterms:modified xsi:type="dcterms:W3CDTF">2011-08-01T06:04:30Z</dcterms:modified>
  <cp:revision>1</cp:revision>
</cp:coreProperties>
</file>